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1"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08" r:id="rId20"/>
    <p:sldId id="312"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309"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10"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C9E6B-5A49-E7FD-B9BF-D755A751AFE7}"/>
              </a:ext>
            </a:extLst>
          </p:cNvPr>
          <p:cNvSpPr>
            <a:spLocks noGrp="1"/>
          </p:cNvSpPr>
          <p:nvPr>
            <p:ph type="ctrTitle"/>
          </p:nvPr>
        </p:nvSpPr>
        <p:spPr/>
        <p:txBody>
          <a:bodyPr/>
          <a:lstStyle/>
          <a:p>
            <a:r>
              <a:rPr lang="el-GR" dirty="0"/>
              <a:t>Πώς γράφω ένα βιβλίο;</a:t>
            </a:r>
            <a:endParaRPr lang="de-DE" dirty="0"/>
          </a:p>
        </p:txBody>
      </p:sp>
      <p:sp>
        <p:nvSpPr>
          <p:cNvPr id="3" name="Untertitel 2">
            <a:extLst>
              <a:ext uri="{FF2B5EF4-FFF2-40B4-BE49-F238E27FC236}">
                <a16:creationId xmlns:a16="http://schemas.microsoft.com/office/drawing/2014/main" id="{BB696438-5C00-EEB6-3A1E-85A4E80171B5}"/>
              </a:ext>
            </a:extLst>
          </p:cNvPr>
          <p:cNvSpPr>
            <a:spLocks noGrp="1"/>
          </p:cNvSpPr>
          <p:nvPr>
            <p:ph type="subTitle" idx="1"/>
          </p:nvPr>
        </p:nvSpPr>
        <p:spPr/>
        <p:txBody>
          <a:bodyPr/>
          <a:lstStyle/>
          <a:p>
            <a:pPr algn="ctr"/>
            <a:r>
              <a:rPr lang="el-GR" dirty="0"/>
              <a:t>Με 24 βήματα γίνε ο συγγραφέας που ονειρεύεσαι</a:t>
            </a:r>
            <a:endParaRPr lang="de-DE" dirty="0"/>
          </a:p>
          <a:p>
            <a:pPr algn="ctr"/>
            <a:endParaRPr lang="de-DE" dirty="0"/>
          </a:p>
          <a:p>
            <a:r>
              <a:rPr lang="el-GR" sz="1200" dirty="0"/>
              <a:t>Αλέξανδρος </a:t>
            </a:r>
            <a:r>
              <a:rPr lang="el-GR" sz="1200" dirty="0" err="1"/>
              <a:t>Ιβανίδης</a:t>
            </a:r>
            <a:endParaRPr lang="de-DE" sz="1200" dirty="0"/>
          </a:p>
          <a:p>
            <a:endParaRPr lang="de-DE" dirty="0"/>
          </a:p>
          <a:p>
            <a:endParaRPr lang="de-DE" dirty="0"/>
          </a:p>
        </p:txBody>
      </p:sp>
    </p:spTree>
    <p:extLst>
      <p:ext uri="{BB962C8B-B14F-4D97-AF65-F5344CB8AC3E}">
        <p14:creationId xmlns:p14="http://schemas.microsoft.com/office/powerpoint/2010/main" val="449293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3D0D31-3ACC-8926-D2FE-A5CDCD19492C}"/>
              </a:ext>
            </a:extLst>
          </p:cNvPr>
          <p:cNvSpPr>
            <a:spLocks noGrp="1"/>
          </p:cNvSpPr>
          <p:nvPr>
            <p:ph type="ctrTitle"/>
          </p:nvPr>
        </p:nvSpPr>
        <p:spPr/>
        <p:txBody>
          <a:bodyPr/>
          <a:lstStyle/>
          <a:p>
            <a:pPr algn="ctr"/>
            <a:r>
              <a:rPr lang="el-GR" sz="4000" dirty="0"/>
              <a:t>Κανόνας / συμβουλή </a:t>
            </a:r>
            <a:r>
              <a:rPr lang="el-GR" dirty="0"/>
              <a:t>2</a:t>
            </a:r>
            <a:endParaRPr lang="de-DE" dirty="0"/>
          </a:p>
        </p:txBody>
      </p:sp>
      <p:sp>
        <p:nvSpPr>
          <p:cNvPr id="3" name="Untertitel 2">
            <a:extLst>
              <a:ext uri="{FF2B5EF4-FFF2-40B4-BE49-F238E27FC236}">
                <a16:creationId xmlns:a16="http://schemas.microsoft.com/office/drawing/2014/main" id="{17F50764-D285-CB6E-1AEF-C1A51E5E3F7D}"/>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Γράψε απλά</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gn="ctr"/>
            <a:endParaRPr lang="de-DE" dirty="0"/>
          </a:p>
        </p:txBody>
      </p:sp>
    </p:spTree>
    <p:extLst>
      <p:ext uri="{BB962C8B-B14F-4D97-AF65-F5344CB8AC3E}">
        <p14:creationId xmlns:p14="http://schemas.microsoft.com/office/powerpoint/2010/main" val="1449082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3753E1-C1B1-1CEA-D000-291B0432ABE8}"/>
              </a:ext>
            </a:extLst>
          </p:cNvPr>
          <p:cNvSpPr>
            <a:spLocks noGrp="1"/>
          </p:cNvSpPr>
          <p:nvPr>
            <p:ph type="title"/>
          </p:nvPr>
        </p:nvSpPr>
        <p:spPr/>
        <p:txBody>
          <a:bodyPr/>
          <a:lstStyle/>
          <a:p>
            <a:r>
              <a:rPr lang="el-GR" dirty="0"/>
              <a:t>3. Δεξαμενή ιδεών. </a:t>
            </a:r>
            <a:endParaRPr lang="de-DE" dirty="0"/>
          </a:p>
        </p:txBody>
      </p:sp>
      <p:sp>
        <p:nvSpPr>
          <p:cNvPr id="4" name="Inhaltsplatzhalter 3">
            <a:extLst>
              <a:ext uri="{FF2B5EF4-FFF2-40B4-BE49-F238E27FC236}">
                <a16:creationId xmlns:a16="http://schemas.microsoft.com/office/drawing/2014/main" id="{9FB29835-7834-F828-8660-D0BE05E79F36}"/>
              </a:ext>
            </a:extLst>
          </p:cNvPr>
          <p:cNvSpPr>
            <a:spLocks noGrp="1"/>
          </p:cNvSpPr>
          <p:nvPr>
            <p:ph idx="1"/>
          </p:nvPr>
        </p:nvSpPr>
        <p:spPr/>
        <p:txBody>
          <a:bodyPr/>
          <a:lstStyle/>
          <a:p>
            <a:pPr marL="0" indent="0">
              <a:buNone/>
            </a:pPr>
            <a:r>
              <a:rPr lang="el-GR" sz="1800" dirty="0">
                <a:effectLst/>
                <a:latin typeface="Times New Roman" panose="02020603050405020304" pitchFamily="18" charset="0"/>
                <a:ea typeface="Calibri" panose="020F0502020204030204" pitchFamily="34" charset="0"/>
              </a:rPr>
              <a:t>Ακούω πολλές φορές να λένε «έχω μια πρωτότυπη ιδέα» και τους κοιτάζω με απορία. Δεν θέλω να τους στεναχωρήσω αλλά δεν υπάρχει πρωτότυπη ιδέα. Εδώ και χρόνια. Αυτό που θεωρείς κρυφό μυστικό και φοβερή ιδέα θα το δεις σίγουρα, τουλάχιστον μια φορά, σε κάποιον άλλο. Και ξεκινάω από αυτό για να μην στεναχωρηθείς και κόψεις τη φόρα σου στη συγγραφή. Αυτό που θα κάνει τη γραφή σου διαφορετική δεν είναι η ιδέα αλλά το πώς την παρουσιάζεις. Η δική σου στάση ζωής. Τα δικά σου συναισθήματα και ο τρόπος που τα παρουσιάζεις.</a:t>
            </a:r>
            <a:endParaRPr lang="de-DE" dirty="0"/>
          </a:p>
        </p:txBody>
      </p:sp>
    </p:spTree>
    <p:extLst>
      <p:ext uri="{BB962C8B-B14F-4D97-AF65-F5344CB8AC3E}">
        <p14:creationId xmlns:p14="http://schemas.microsoft.com/office/powerpoint/2010/main" val="838858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54712F-70E3-133B-5E36-F3D52D18FE9F}"/>
              </a:ext>
            </a:extLst>
          </p:cNvPr>
          <p:cNvSpPr>
            <a:spLocks noGrp="1"/>
          </p:cNvSpPr>
          <p:nvPr>
            <p:ph type="ctrTitle"/>
          </p:nvPr>
        </p:nvSpPr>
        <p:spPr/>
        <p:txBody>
          <a:bodyPr/>
          <a:lstStyle/>
          <a:p>
            <a:pPr algn="ctr"/>
            <a:r>
              <a:rPr lang="el-GR" sz="4000" dirty="0"/>
              <a:t>Κανόνας / συμβουλή </a:t>
            </a:r>
            <a:r>
              <a:rPr lang="el-GR" dirty="0"/>
              <a:t>3</a:t>
            </a:r>
            <a:endParaRPr lang="de-DE" dirty="0"/>
          </a:p>
        </p:txBody>
      </p:sp>
      <p:sp>
        <p:nvSpPr>
          <p:cNvPr id="3" name="Untertitel 2">
            <a:extLst>
              <a:ext uri="{FF2B5EF4-FFF2-40B4-BE49-F238E27FC236}">
                <a16:creationId xmlns:a16="http://schemas.microsoft.com/office/drawing/2014/main" id="{75325305-1D37-D7C7-D1AB-4D233D8E2007}"/>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Σημασία δεν έχει τι γράφεις αλλά το πώς το γράφεις.</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11568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B4001-9564-5A40-489B-F02145E72857}"/>
              </a:ext>
            </a:extLst>
          </p:cNvPr>
          <p:cNvSpPr>
            <a:spLocks noGrp="1"/>
          </p:cNvSpPr>
          <p:nvPr>
            <p:ph type="title"/>
          </p:nvPr>
        </p:nvSpPr>
        <p:spPr/>
        <p:txBody>
          <a:bodyPr/>
          <a:lstStyle/>
          <a:p>
            <a:r>
              <a:rPr lang="el-GR" dirty="0"/>
              <a:t>4. Πρώτα νιώθεις και μετά γράφεις.</a:t>
            </a:r>
            <a:endParaRPr lang="de-DE" dirty="0"/>
          </a:p>
        </p:txBody>
      </p:sp>
      <p:sp>
        <p:nvSpPr>
          <p:cNvPr id="3" name="Inhaltsplatzhalter 2">
            <a:extLst>
              <a:ext uri="{FF2B5EF4-FFF2-40B4-BE49-F238E27FC236}">
                <a16:creationId xmlns:a16="http://schemas.microsoft.com/office/drawing/2014/main" id="{D9A5B3A3-4BBB-B7E9-C270-E6D555FAA522}"/>
              </a:ext>
            </a:extLst>
          </p:cNvPr>
          <p:cNvSpPr>
            <a:spLocks noGrp="1"/>
          </p:cNvSpPr>
          <p:nvPr>
            <p:ph idx="1"/>
          </p:nvPr>
        </p:nvSpPr>
        <p:spPr/>
        <p:txBody>
          <a:bodyPr/>
          <a:lstStyle/>
          <a:p>
            <a:pPr marL="0" indent="0">
              <a:buNone/>
            </a:pPr>
            <a:r>
              <a:rPr lang="el-GR" dirty="0"/>
              <a:t>Όταν ερχόμαστε στον κόσμο το πρώτο πράγμα που κάνουμε είναι ν’ ακούμε. Και σιγά - σιγά ανακαλύπτουμε όλες τις αισθήσεις όπως, όραση, αφή, γεύση και όσφρηση. Πολύ πιο μετά ξεφυλλίζουμε τα πρώτα μας βιβλία που περιέχουν κυρίως εικόνες. Και ξεκινούμε ζωγραφίζοντας όλα αυτά που αναπτύσσουμε στο μυαλό και στη φαντασία μας. Και μετά, πολύ πιο μετά, μαθαίνουμε να γράφουμε. Άρα, χρειαζόμαστε εμπειρίες. Και αυτές μπορούν να εκφραστούν ως εικόνες, ήχους, γεύσεις και μυρωδιές. Ό,τι μπορεί να επηρεάσει τα συναισθήματά μας.</a:t>
            </a:r>
            <a:endParaRPr lang="de-DE" dirty="0"/>
          </a:p>
        </p:txBody>
      </p:sp>
    </p:spTree>
    <p:extLst>
      <p:ext uri="{BB962C8B-B14F-4D97-AF65-F5344CB8AC3E}">
        <p14:creationId xmlns:p14="http://schemas.microsoft.com/office/powerpoint/2010/main" val="2362088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4A453C-EDDA-6DDE-28C9-72FFC7BDC3C5}"/>
              </a:ext>
            </a:extLst>
          </p:cNvPr>
          <p:cNvSpPr>
            <a:spLocks noGrp="1"/>
          </p:cNvSpPr>
          <p:nvPr>
            <p:ph type="ctrTitle"/>
          </p:nvPr>
        </p:nvSpPr>
        <p:spPr/>
        <p:txBody>
          <a:bodyPr/>
          <a:lstStyle/>
          <a:p>
            <a:pPr algn="ctr"/>
            <a:r>
              <a:rPr lang="el-GR" sz="4000" dirty="0"/>
              <a:t>Κανόνας / συμβουλή </a:t>
            </a:r>
            <a:r>
              <a:rPr lang="el-GR" dirty="0"/>
              <a:t>4</a:t>
            </a:r>
            <a:endParaRPr lang="de-DE" dirty="0"/>
          </a:p>
        </p:txBody>
      </p:sp>
      <p:sp>
        <p:nvSpPr>
          <p:cNvPr id="3" name="Untertitel 2">
            <a:extLst>
              <a:ext uri="{FF2B5EF4-FFF2-40B4-BE49-F238E27FC236}">
                <a16:creationId xmlns:a16="http://schemas.microsoft.com/office/drawing/2014/main" id="{7F6097BA-CFEC-24B3-F348-DC5D56A9685E}"/>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Παρατήρησε τον κόσμο και μετά γράψε ό,τι βλέπεις και νιώθεις </a:t>
            </a:r>
            <a:r>
              <a:rPr lang="el-GR" sz="1800" b="1" u="sng" dirty="0" err="1">
                <a:effectLst/>
                <a:latin typeface="Times New Roman" panose="02020603050405020304" pitchFamily="18" charset="0"/>
                <a:ea typeface="Calibri" panose="020F0502020204030204" pitchFamily="34" charset="0"/>
                <a:cs typeface="Arial" panose="020B0604020202020204" pitchFamily="34" charset="0"/>
              </a:rPr>
              <a:t>γι’αυτόν</a:t>
            </a:r>
            <a:r>
              <a:rPr lang="el-GR" sz="1800" b="1" u="sng" dirty="0">
                <a:effectLst/>
                <a:latin typeface="Times New Roman" panose="02020603050405020304" pitchFamily="18" charset="0"/>
                <a:ea typeface="Calibri" panose="020F0502020204030204" pitchFamily="34" charset="0"/>
                <a:cs typeface="Arial" panose="020B0604020202020204" pitchFamily="34" charset="0"/>
              </a:rPr>
              <a:t>.</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817788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30C77-5F78-9013-DDD8-4BF16BC93A04}"/>
              </a:ext>
            </a:extLst>
          </p:cNvPr>
          <p:cNvSpPr>
            <a:spLocks noGrp="1"/>
          </p:cNvSpPr>
          <p:nvPr>
            <p:ph type="title"/>
          </p:nvPr>
        </p:nvSpPr>
        <p:spPr/>
        <p:txBody>
          <a:bodyPr>
            <a:normAutofit/>
          </a:bodyPr>
          <a:lstStyle/>
          <a:p>
            <a:r>
              <a:rPr lang="el-GR" dirty="0"/>
              <a:t>5. Διάβασε. Διάβασε πολύ.</a:t>
            </a:r>
            <a:br>
              <a:rPr lang="el-GR" dirty="0"/>
            </a:br>
            <a:endParaRPr lang="de-DE" dirty="0"/>
          </a:p>
        </p:txBody>
      </p:sp>
      <p:sp>
        <p:nvSpPr>
          <p:cNvPr id="3" name="Inhaltsplatzhalter 2">
            <a:extLst>
              <a:ext uri="{FF2B5EF4-FFF2-40B4-BE49-F238E27FC236}">
                <a16:creationId xmlns:a16="http://schemas.microsoft.com/office/drawing/2014/main" id="{36351EF0-99D2-A92E-3864-D922EE13CF3B}"/>
              </a:ext>
            </a:extLst>
          </p:cNvPr>
          <p:cNvSpPr>
            <a:spLocks noGrp="1"/>
          </p:cNvSpPr>
          <p:nvPr>
            <p:ph idx="1"/>
          </p:nvPr>
        </p:nvSpPr>
        <p:spPr/>
        <p:txBody>
          <a:bodyPr/>
          <a:lstStyle/>
          <a:p>
            <a:pPr marL="0" indent="0">
              <a:buNone/>
            </a:pPr>
            <a:r>
              <a:rPr lang="el-GR" dirty="0"/>
              <a:t>Ένας συγγραφέας είναι οπωσδήποτε αναγνώστης. Ένας αναγνώστης δεν είναι πάντα και συγγραφέας. Για να γράψεις, λοιπόν, πρέπει κατ’ αρχάς να διαβάζεις. Και πρέπει να διαβάζεις τα πάντα και όχι μόνο αυτά που σου αρέσουν. Τώρα πάμε σε όσους θέλουν να γράψουν ένα βιβλίο. Θα πρέπει να ΜΕΛΕΤΗΣΕΤΕ το είδος των βιβλίων στο οποίο θ’ ανήκει το δικό σας βιβλίο. Αν, δηλαδή, μιλάμε για μια αυτοβιογραφία, τότε ΜΕΛΕΤΗΣΤΕ άλλες αυτοβιογραφίες. Τονίζω τη λέξη μελέτη, γιατί άλλο είναι μελετάω και άλλο διαβάζω. Θα πρέπει να δείτε πώς γράφετε μια αυτοβιογραφία. Από πού αρχίζει, πώς συνεχίζεται και πού τελειώνει.</a:t>
            </a:r>
            <a:endParaRPr lang="de-DE" dirty="0"/>
          </a:p>
        </p:txBody>
      </p:sp>
    </p:spTree>
    <p:extLst>
      <p:ext uri="{BB962C8B-B14F-4D97-AF65-F5344CB8AC3E}">
        <p14:creationId xmlns:p14="http://schemas.microsoft.com/office/powerpoint/2010/main" val="147937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373A62-B7F1-6524-3110-05FA0D752801}"/>
              </a:ext>
            </a:extLst>
          </p:cNvPr>
          <p:cNvSpPr>
            <a:spLocks noGrp="1"/>
          </p:cNvSpPr>
          <p:nvPr>
            <p:ph type="ctrTitle"/>
          </p:nvPr>
        </p:nvSpPr>
        <p:spPr/>
        <p:txBody>
          <a:bodyPr/>
          <a:lstStyle/>
          <a:p>
            <a:pPr algn="ctr"/>
            <a:r>
              <a:rPr lang="el-GR" sz="4000" dirty="0"/>
              <a:t>Κανόνας / συμβουλή </a:t>
            </a:r>
            <a:r>
              <a:rPr lang="el-GR" dirty="0"/>
              <a:t>5</a:t>
            </a:r>
            <a:endParaRPr lang="de-DE" dirty="0"/>
          </a:p>
        </p:txBody>
      </p:sp>
      <p:sp>
        <p:nvSpPr>
          <p:cNvPr id="3" name="Untertitel 2">
            <a:extLst>
              <a:ext uri="{FF2B5EF4-FFF2-40B4-BE49-F238E27FC236}">
                <a16:creationId xmlns:a16="http://schemas.microsoft.com/office/drawing/2014/main" id="{E1A502A4-ADD5-ACE7-D4B7-C588C84063AD}"/>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Τα μυστικά συγγραφής βρίσκονται στα  βιβλία που διαβάζεις. </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2287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6F2C78-F1E7-6E31-7E61-E839919DF2B0}"/>
              </a:ext>
            </a:extLst>
          </p:cNvPr>
          <p:cNvSpPr>
            <a:spLocks noGrp="1"/>
          </p:cNvSpPr>
          <p:nvPr>
            <p:ph type="title"/>
          </p:nvPr>
        </p:nvSpPr>
        <p:spPr/>
        <p:txBody>
          <a:bodyPr/>
          <a:lstStyle/>
          <a:p>
            <a:r>
              <a:rPr lang="el-GR" dirty="0"/>
              <a:t>6.Αρχή – Μέση – Τέλος.</a:t>
            </a:r>
            <a:endParaRPr lang="de-DE" dirty="0"/>
          </a:p>
        </p:txBody>
      </p:sp>
      <p:sp>
        <p:nvSpPr>
          <p:cNvPr id="3" name="Inhaltsplatzhalter 2">
            <a:extLst>
              <a:ext uri="{FF2B5EF4-FFF2-40B4-BE49-F238E27FC236}">
                <a16:creationId xmlns:a16="http://schemas.microsoft.com/office/drawing/2014/main" id="{D52A90E7-3B6C-3A9B-B47D-636FE6EB15B2}"/>
              </a:ext>
            </a:extLst>
          </p:cNvPr>
          <p:cNvSpPr>
            <a:spLocks noGrp="1"/>
          </p:cNvSpPr>
          <p:nvPr>
            <p:ph idx="1"/>
          </p:nvPr>
        </p:nvSpPr>
        <p:spPr/>
        <p:txBody>
          <a:bodyPr/>
          <a:lstStyle/>
          <a:p>
            <a:pPr marL="0" indent="0">
              <a:buNone/>
            </a:pPr>
            <a:r>
              <a:rPr lang="el-GR" dirty="0"/>
              <a:t>Μια πολύ γνωστή αρχή που την κατέγραψε πρώτος ο Αριστοτέλης και την τηρούν όλοι. Στο θέατρο, στον κινηματογράφο, στη λογοτεχνία, στα κόμικς αλλά και οπουδήποτε αλλού απαιτείται συγγραφή. Θα ξεκινήσω, λοιπόν, και εγώ από αυτήν αλλά πιο απλά. Πείτε πως όλο αυτό είναι ένα ταξίδι. Από την Αθήνα προς τη Θεσσαλονίκη. Η αρχή είναι η Αθήνα. Η μέση η διαδρομή και το τέλος η Θεσσαλονίκη. Προσοχή! Διαβάζεται ότι είναι κάτι απλό. Όσο απλό, όμως, φαίνεται, τόσο δύσκολο είναι. Προς το παρόν κρατήστε αυτό.</a:t>
            </a:r>
            <a:endParaRPr lang="de-DE" dirty="0"/>
          </a:p>
        </p:txBody>
      </p:sp>
    </p:spTree>
    <p:extLst>
      <p:ext uri="{BB962C8B-B14F-4D97-AF65-F5344CB8AC3E}">
        <p14:creationId xmlns:p14="http://schemas.microsoft.com/office/powerpoint/2010/main" val="330966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8EF6C5-B5B5-D341-3889-E91132760DD1}"/>
              </a:ext>
            </a:extLst>
          </p:cNvPr>
          <p:cNvSpPr>
            <a:spLocks noGrp="1"/>
          </p:cNvSpPr>
          <p:nvPr>
            <p:ph type="ctrTitle"/>
          </p:nvPr>
        </p:nvSpPr>
        <p:spPr/>
        <p:txBody>
          <a:bodyPr/>
          <a:lstStyle/>
          <a:p>
            <a:pPr algn="ctr"/>
            <a:r>
              <a:rPr lang="el-GR" sz="4000" dirty="0"/>
              <a:t>Κανόνας / συμβουλή </a:t>
            </a:r>
            <a:r>
              <a:rPr lang="el-GR" dirty="0"/>
              <a:t>6</a:t>
            </a:r>
            <a:endParaRPr lang="de-DE" dirty="0"/>
          </a:p>
        </p:txBody>
      </p:sp>
      <p:sp>
        <p:nvSpPr>
          <p:cNvPr id="3" name="Untertitel 2">
            <a:extLst>
              <a:ext uri="{FF2B5EF4-FFF2-40B4-BE49-F238E27FC236}">
                <a16:creationId xmlns:a16="http://schemas.microsoft.com/office/drawing/2014/main" id="{287168E6-81F3-65EE-EF0D-31BD0D512048}"/>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Αρχή – Μέση – Τέλος</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533772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33F98E-F0C2-752E-A8A1-3F6871FA9405}"/>
              </a:ext>
            </a:extLst>
          </p:cNvPr>
          <p:cNvSpPr>
            <a:spLocks noGrp="1"/>
          </p:cNvSpPr>
          <p:nvPr>
            <p:ph type="title"/>
          </p:nvPr>
        </p:nvSpPr>
        <p:spPr/>
        <p:txBody>
          <a:bodyPr/>
          <a:lstStyle/>
          <a:p>
            <a:r>
              <a:rPr lang="el-GR" dirty="0"/>
              <a:t>7. Η Αρχή</a:t>
            </a:r>
            <a:endParaRPr lang="de-DE" dirty="0"/>
          </a:p>
        </p:txBody>
      </p:sp>
      <p:sp>
        <p:nvSpPr>
          <p:cNvPr id="3" name="Inhaltsplatzhalter 2">
            <a:extLst>
              <a:ext uri="{FF2B5EF4-FFF2-40B4-BE49-F238E27FC236}">
                <a16:creationId xmlns:a16="http://schemas.microsoft.com/office/drawing/2014/main" id="{0CE577D4-85D4-7A47-B47E-5A1B63F32260}"/>
              </a:ext>
            </a:extLst>
          </p:cNvPr>
          <p:cNvSpPr>
            <a:spLocks noGrp="1"/>
          </p:cNvSpPr>
          <p:nvPr>
            <p:ph idx="1"/>
          </p:nvPr>
        </p:nvSpPr>
        <p:spPr/>
        <p:txBody>
          <a:bodyPr/>
          <a:lstStyle/>
          <a:p>
            <a:pPr marL="0" indent="0">
              <a:buNone/>
            </a:pPr>
            <a:r>
              <a:rPr lang="el-GR" dirty="0"/>
              <a:t>Η αρχή λοιπόν είναι στην Αθήνα. ΠΡΟΣΟΧΗ! Δεν το γράφουμε αλλά το δείχνουμε. Δείξτε μας και δώστε μας να καταλάβουμε ότι είμαστε στην Αθήνα. Για κάποια /κάποιον αρκεί να δείξετε τον Παρθενώνα, για κάποια/κάποιον άλλο το Παναθηναϊκό Στάδιο και για κάποια/κάποιον άλλο την Πλατεία Συντάγματος. Σημασία όμως δεν έχει τι σημαίνει για όλους αυτούς η Αθήνα, αλλά τι σημαίνει για σένα. Και θα πρέπει να το παρουσιάσεις με τέτοιον τρόπο ώστε να το καταλάβουν και αυτοί. Ομολογώ πως αυτό είναι πολύ δύσκολο. Είναι όμως μια απαραίτητη συνθήκη για ένα καλό βιβλίο. Μπορεί να το πετύχεις από τύχη αλλά θα χρειαστεί να το κατακτήσεις με συνεχή προσπάθεια.</a:t>
            </a:r>
            <a:endParaRPr lang="de-DE" dirty="0"/>
          </a:p>
        </p:txBody>
      </p:sp>
    </p:spTree>
    <p:extLst>
      <p:ext uri="{BB962C8B-B14F-4D97-AF65-F5344CB8AC3E}">
        <p14:creationId xmlns:p14="http://schemas.microsoft.com/office/powerpoint/2010/main" val="427409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3C36C-D786-CF5D-139F-98DD80BFB569}"/>
              </a:ext>
            </a:extLst>
          </p:cNvPr>
          <p:cNvSpPr>
            <a:spLocks noGrp="1"/>
          </p:cNvSpPr>
          <p:nvPr>
            <p:ph type="ctrTitle"/>
          </p:nvPr>
        </p:nvSpPr>
        <p:spPr/>
        <p:txBody>
          <a:bodyPr/>
          <a:lstStyle/>
          <a:p>
            <a:r>
              <a:rPr lang="el-GR" dirty="0"/>
              <a:t>Αλέξανδρος </a:t>
            </a:r>
            <a:r>
              <a:rPr lang="el-GR" dirty="0" err="1"/>
              <a:t>Ιβανίδης</a:t>
            </a:r>
            <a:endParaRPr lang="de-DE" dirty="0"/>
          </a:p>
        </p:txBody>
      </p:sp>
      <p:sp>
        <p:nvSpPr>
          <p:cNvPr id="3" name="Untertitel 2">
            <a:extLst>
              <a:ext uri="{FF2B5EF4-FFF2-40B4-BE49-F238E27FC236}">
                <a16:creationId xmlns:a16="http://schemas.microsoft.com/office/drawing/2014/main" id="{33A492FC-3D2D-8B05-E120-23060245C0C6}"/>
              </a:ext>
            </a:extLst>
          </p:cNvPr>
          <p:cNvSpPr>
            <a:spLocks noGrp="1"/>
          </p:cNvSpPr>
          <p:nvPr>
            <p:ph type="subTitle" idx="1"/>
          </p:nvPr>
        </p:nvSpPr>
        <p:spPr/>
        <p:txBody>
          <a:bodyPr/>
          <a:lstStyle/>
          <a:p>
            <a:r>
              <a:rPr lang="el-GR" dirty="0"/>
              <a:t>Το έργο </a:t>
            </a:r>
            <a:r>
              <a:rPr lang="el-GR" dirty="0" err="1"/>
              <a:t>πρωτοδημοσιεύτηκε</a:t>
            </a:r>
            <a:r>
              <a:rPr lang="el-GR"/>
              <a:t> 30.11.2022   </a:t>
            </a:r>
            <a:endParaRPr lang="el-GR" dirty="0"/>
          </a:p>
          <a:p>
            <a:endParaRPr lang="de-DE" dirty="0"/>
          </a:p>
        </p:txBody>
      </p:sp>
    </p:spTree>
    <p:extLst>
      <p:ext uri="{BB962C8B-B14F-4D97-AF65-F5344CB8AC3E}">
        <p14:creationId xmlns:p14="http://schemas.microsoft.com/office/powerpoint/2010/main" val="1158340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D50263-F319-4160-6800-F156838826E9}"/>
              </a:ext>
            </a:extLst>
          </p:cNvPr>
          <p:cNvSpPr>
            <a:spLocks noGrp="1"/>
          </p:cNvSpPr>
          <p:nvPr>
            <p:ph type="title"/>
          </p:nvPr>
        </p:nvSpPr>
        <p:spPr/>
        <p:txBody>
          <a:bodyPr/>
          <a:lstStyle/>
          <a:p>
            <a:pPr algn="ctr"/>
            <a:r>
              <a:rPr lang="el-GR" dirty="0"/>
              <a:t>Κανόνας / συμβουλή 7</a:t>
            </a:r>
            <a:endParaRPr lang="de-DE" dirty="0"/>
          </a:p>
        </p:txBody>
      </p:sp>
      <p:sp>
        <p:nvSpPr>
          <p:cNvPr id="3" name="Textplatzhalter 2">
            <a:extLst>
              <a:ext uri="{FF2B5EF4-FFF2-40B4-BE49-F238E27FC236}">
                <a16:creationId xmlns:a16="http://schemas.microsoft.com/office/drawing/2014/main" id="{A2104081-36D3-B72B-3CBB-C27F306129AD}"/>
              </a:ext>
            </a:extLst>
          </p:cNvPr>
          <p:cNvSpPr>
            <a:spLocks noGrp="1"/>
          </p:cNvSpPr>
          <p:nvPr>
            <p:ph type="body"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Μου δείχνεις την αρχή</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gn="ctr"/>
            <a:endParaRPr lang="de-DE" dirty="0"/>
          </a:p>
        </p:txBody>
      </p:sp>
    </p:spTree>
    <p:extLst>
      <p:ext uri="{BB962C8B-B14F-4D97-AF65-F5344CB8AC3E}">
        <p14:creationId xmlns:p14="http://schemas.microsoft.com/office/powerpoint/2010/main" val="854379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D4D048A-DAB3-43C0-F08D-B31544101890}"/>
              </a:ext>
            </a:extLst>
          </p:cNvPr>
          <p:cNvSpPr>
            <a:spLocks noGrp="1"/>
          </p:cNvSpPr>
          <p:nvPr>
            <p:ph type="title"/>
          </p:nvPr>
        </p:nvSpPr>
        <p:spPr/>
        <p:txBody>
          <a:bodyPr/>
          <a:lstStyle/>
          <a:p>
            <a:r>
              <a:rPr lang="el-GR" dirty="0"/>
              <a:t>8. Αυτοβιογραφία</a:t>
            </a:r>
            <a:endParaRPr lang="de-DE" dirty="0"/>
          </a:p>
        </p:txBody>
      </p:sp>
      <p:sp>
        <p:nvSpPr>
          <p:cNvPr id="5" name="Inhaltsplatzhalter 4">
            <a:extLst>
              <a:ext uri="{FF2B5EF4-FFF2-40B4-BE49-F238E27FC236}">
                <a16:creationId xmlns:a16="http://schemas.microsoft.com/office/drawing/2014/main" id="{8CB0A9BA-6CE5-582C-88BC-478E389AFFA6}"/>
              </a:ext>
            </a:extLst>
          </p:cNvPr>
          <p:cNvSpPr>
            <a:spLocks noGrp="1"/>
          </p:cNvSpPr>
          <p:nvPr>
            <p:ph idx="1"/>
          </p:nvPr>
        </p:nvSpPr>
        <p:spPr/>
        <p:txBody>
          <a:bodyPr>
            <a:normAutofit lnSpcReduction="10000"/>
          </a:bodyPr>
          <a:lstStyle/>
          <a:p>
            <a:pPr marL="0" indent="0">
              <a:buNone/>
            </a:pPr>
            <a:r>
              <a:rPr lang="el-GR" dirty="0"/>
              <a:t>Ήρθε η ώρα να γράψω κάτι γι’ αυτό που είναι το ζητούμενο. Πώς γράφουμε μια αυτοβιογραφία; Κατ’ αρχάς, μια αυτοβιογραφία είναι πολύ δύσκολη στη συγγραφή ακόμα και για έναν πολύ μεγάλο συγγραφέα. Ο λόγος είναι απλός. Δεν γίνεται να είσαι αντικειμενικός. Εφόσον γράφεις για τη ζωή σου, είσαι θέλοντας και μη, υποκειμενικός. Αυτό θα πρέπει να το έχετε ως βασική αρχή μέσα στο μυαλό σας. Θα μου πείτε, ε, και; Δεν θέλω να γίνω μεγάλος συγγραφέας. Δεν θέλω να γράψω ένα αριστούργημα. Ωραία, γιατί ανεξαρτήτως στόχου θα πρότεινα να δείτε στο διαδίκτυο τι υπάρχει σχετικά με τη γραφή βιογραφίας και αυτοβιογραφίας – υπάρχουν αρκετά πράγματα – και να μελετήσετε βιογραφίες και αυτοβιογραφίες για να καταλάβετε – ό,τι και όπως το καταλάβετε – πώς γράφουμε ένα τέτοιο είδος βιβλίου. Η δική μου γνώμη είναι ο κανόνας Αρχή – Μέση – Τέλος. Αν εφαρμοστεί σωστά τότε τίποτα δεν πρόκειται να πάει λάθος. Τουλάχιστον θα γράψετε κάτι που θα σας αρέσει και αυτό είναι το ζητούμενο. Πώς; Θα το αναλύσουμε παρακάτω.</a:t>
            </a:r>
            <a:endParaRPr lang="de-DE" dirty="0"/>
          </a:p>
        </p:txBody>
      </p:sp>
    </p:spTree>
    <p:extLst>
      <p:ext uri="{BB962C8B-B14F-4D97-AF65-F5344CB8AC3E}">
        <p14:creationId xmlns:p14="http://schemas.microsoft.com/office/powerpoint/2010/main" val="1050400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180777-2735-FEE2-15A0-0DB3A5B443A9}"/>
              </a:ext>
            </a:extLst>
          </p:cNvPr>
          <p:cNvSpPr>
            <a:spLocks noGrp="1"/>
          </p:cNvSpPr>
          <p:nvPr>
            <p:ph type="ctrTitle"/>
          </p:nvPr>
        </p:nvSpPr>
        <p:spPr/>
        <p:txBody>
          <a:bodyPr/>
          <a:lstStyle/>
          <a:p>
            <a:pPr algn="ctr"/>
            <a:r>
              <a:rPr lang="el-GR" sz="4000" dirty="0"/>
              <a:t>Κανόνας / συμβουλή </a:t>
            </a:r>
            <a:r>
              <a:rPr lang="el-GR" dirty="0"/>
              <a:t>8</a:t>
            </a:r>
            <a:endParaRPr lang="de-DE" dirty="0"/>
          </a:p>
        </p:txBody>
      </p:sp>
      <p:sp>
        <p:nvSpPr>
          <p:cNvPr id="3" name="Untertitel 2">
            <a:extLst>
              <a:ext uri="{FF2B5EF4-FFF2-40B4-BE49-F238E27FC236}">
                <a16:creationId xmlns:a16="http://schemas.microsoft.com/office/drawing/2014/main" id="{C1E69EE9-37A9-2B87-3FEF-1DB9C3E12D8D}"/>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Πώς γράφουμε μια Αυτογραφία</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pPr algn="ctr"/>
            <a:endParaRPr lang="de-DE" dirty="0"/>
          </a:p>
        </p:txBody>
      </p:sp>
    </p:spTree>
    <p:extLst>
      <p:ext uri="{BB962C8B-B14F-4D97-AF65-F5344CB8AC3E}">
        <p14:creationId xmlns:p14="http://schemas.microsoft.com/office/powerpoint/2010/main" val="3287449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5DA8A4-E477-4116-FB46-7B69D959D73D}"/>
              </a:ext>
            </a:extLst>
          </p:cNvPr>
          <p:cNvSpPr>
            <a:spLocks noGrp="1"/>
          </p:cNvSpPr>
          <p:nvPr>
            <p:ph type="title"/>
          </p:nvPr>
        </p:nvSpPr>
        <p:spPr/>
        <p:txBody>
          <a:bodyPr/>
          <a:lstStyle/>
          <a:p>
            <a:r>
              <a:rPr lang="el-GR" dirty="0"/>
              <a:t>9. Η αρχή μιας αυτοβιογραφίας</a:t>
            </a:r>
            <a:endParaRPr lang="de-DE" dirty="0"/>
          </a:p>
        </p:txBody>
      </p:sp>
      <p:sp>
        <p:nvSpPr>
          <p:cNvPr id="3" name="Inhaltsplatzhalter 2">
            <a:extLst>
              <a:ext uri="{FF2B5EF4-FFF2-40B4-BE49-F238E27FC236}">
                <a16:creationId xmlns:a16="http://schemas.microsoft.com/office/drawing/2014/main" id="{6B87D6B7-4497-15EE-BCB1-6F6E5E3C60EB}"/>
              </a:ext>
            </a:extLst>
          </p:cNvPr>
          <p:cNvSpPr>
            <a:spLocks noGrp="1"/>
          </p:cNvSpPr>
          <p:nvPr>
            <p:ph idx="1"/>
          </p:nvPr>
        </p:nvSpPr>
        <p:spPr/>
        <p:txBody>
          <a:bodyPr/>
          <a:lstStyle/>
          <a:p>
            <a:pPr marL="0" indent="0">
              <a:buNone/>
            </a:pPr>
            <a:r>
              <a:rPr lang="el-GR" dirty="0"/>
              <a:t>Λέγονται και γράφονται πολλά. Εγώ θα σας έλεγα να εφαρμόσετε το πιο απλό. Εφαρμόστε το σύστημα των ερωτήσεων. Ποιος, πού, πώς, πότε και τέτοια. Δείξτε μου ποιος γράφει, τι γράφει και γιατί το γράφει. Και το σημαντικότερο, εξηγήστε μου γιατί να διαβάσω το βιβλίο σας. Στην ουσία θα ξεκινήσετε από την παρουσίαση του εαυτού σας. Όπως σ’ ένα βιογραφικό σημείωμα. Τι θα λέγατε σε κάποιον που θα σας ρωτούσε ‘ποιος είστε’. Το όνομά σας, πού και πότε γεννηθήκατε και τις ιδιαίτερες συνθήκες εκείνης της εποχής. Το πολίτευμα της Ελλάδας, ας πούμε, ήταν δικτατορικό, «χούντα» όταν γεννηθήκατε; Πώς ήταν η οικογένειά σας; Η κοινωνία; Τα συναισθήματα που επικρατούσαν τότε. Οι κοινωνικές δομές. Ό,τι νομίζετε ότι θα πρέπει να μου δείξετε για ν’ απαντήσω τα παραπάνω ερωτήματα και να με πείσετε να συνεχίσω να διαβάζω.</a:t>
            </a:r>
            <a:endParaRPr lang="de-DE" dirty="0"/>
          </a:p>
        </p:txBody>
      </p:sp>
    </p:spTree>
    <p:extLst>
      <p:ext uri="{BB962C8B-B14F-4D97-AF65-F5344CB8AC3E}">
        <p14:creationId xmlns:p14="http://schemas.microsoft.com/office/powerpoint/2010/main" val="797089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0E6641-F730-19F3-6C65-3C586534841A}"/>
              </a:ext>
            </a:extLst>
          </p:cNvPr>
          <p:cNvSpPr>
            <a:spLocks noGrp="1"/>
          </p:cNvSpPr>
          <p:nvPr>
            <p:ph type="ctrTitle"/>
          </p:nvPr>
        </p:nvSpPr>
        <p:spPr/>
        <p:txBody>
          <a:bodyPr/>
          <a:lstStyle/>
          <a:p>
            <a:pPr algn="ctr"/>
            <a:r>
              <a:rPr lang="el-GR" sz="4000" dirty="0"/>
              <a:t>Κανόνας / συμβουλή </a:t>
            </a:r>
            <a:r>
              <a:rPr lang="el-GR" dirty="0"/>
              <a:t>9</a:t>
            </a:r>
            <a:endParaRPr lang="de-DE" dirty="0"/>
          </a:p>
        </p:txBody>
      </p:sp>
      <p:sp>
        <p:nvSpPr>
          <p:cNvPr id="3" name="Untertitel 2">
            <a:extLst>
              <a:ext uri="{FF2B5EF4-FFF2-40B4-BE49-F238E27FC236}">
                <a16:creationId xmlns:a16="http://schemas.microsoft.com/office/drawing/2014/main" id="{43848E35-BBCD-23B5-89F3-F54F2C08A89D}"/>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Η καλή αρχή είναι το παν</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976035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D2CB71-B6FC-29F4-471A-91B8079DA351}"/>
              </a:ext>
            </a:extLst>
          </p:cNvPr>
          <p:cNvSpPr>
            <a:spLocks noGrp="1"/>
          </p:cNvSpPr>
          <p:nvPr>
            <p:ph type="title"/>
          </p:nvPr>
        </p:nvSpPr>
        <p:spPr/>
        <p:txBody>
          <a:bodyPr/>
          <a:lstStyle/>
          <a:p>
            <a:r>
              <a:rPr lang="el-GR" dirty="0"/>
              <a:t>10. Η μέση</a:t>
            </a:r>
            <a:endParaRPr lang="de-DE" dirty="0"/>
          </a:p>
        </p:txBody>
      </p:sp>
      <p:sp>
        <p:nvSpPr>
          <p:cNvPr id="3" name="Inhaltsplatzhalter 2">
            <a:extLst>
              <a:ext uri="{FF2B5EF4-FFF2-40B4-BE49-F238E27FC236}">
                <a16:creationId xmlns:a16="http://schemas.microsoft.com/office/drawing/2014/main" id="{83BC3830-0555-EC8F-9989-A2A54977C4D6}"/>
              </a:ext>
            </a:extLst>
          </p:cNvPr>
          <p:cNvSpPr>
            <a:spLocks noGrp="1"/>
          </p:cNvSpPr>
          <p:nvPr>
            <p:ph idx="1"/>
          </p:nvPr>
        </p:nvSpPr>
        <p:spPr/>
        <p:txBody>
          <a:bodyPr/>
          <a:lstStyle/>
          <a:p>
            <a:pPr marL="0" indent="0">
              <a:buNone/>
            </a:pPr>
            <a:r>
              <a:rPr lang="el-GR" dirty="0"/>
              <a:t>Η μέση πρέπει να καταλαμβάνει το μεγαλύτερο μέρος του βιβλίου σας. Είναι η διαδρομή από την Αθήνα μέχρι τη Θεσσαλονίκη. Δεν μου λέτε τίποτα αλλά μου δείχνετε. Θα το γράφουμε συνέχεια για να το εμπεδώσουμε. Μια διαδρομή έχει τα πάντα. Εμπόδια, δυσκολίες, καθυστερήσεις αλλά και διαλείμματα. Πραγματικά τα πάντα.</a:t>
            </a:r>
            <a:endParaRPr lang="de-DE" dirty="0"/>
          </a:p>
        </p:txBody>
      </p:sp>
    </p:spTree>
    <p:extLst>
      <p:ext uri="{BB962C8B-B14F-4D97-AF65-F5344CB8AC3E}">
        <p14:creationId xmlns:p14="http://schemas.microsoft.com/office/powerpoint/2010/main" val="1526921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EA268-2310-D260-35AF-5E4E2A77ACB1}"/>
              </a:ext>
            </a:extLst>
          </p:cNvPr>
          <p:cNvSpPr>
            <a:spLocks noGrp="1"/>
          </p:cNvSpPr>
          <p:nvPr>
            <p:ph type="ctrTitle"/>
          </p:nvPr>
        </p:nvSpPr>
        <p:spPr/>
        <p:txBody>
          <a:bodyPr/>
          <a:lstStyle/>
          <a:p>
            <a:pPr algn="ctr"/>
            <a:r>
              <a:rPr lang="el-GR" sz="4000" dirty="0"/>
              <a:t>Κανόνας / συμβουλή </a:t>
            </a:r>
            <a:r>
              <a:rPr lang="el-GR" dirty="0"/>
              <a:t>10</a:t>
            </a:r>
            <a:endParaRPr lang="de-DE" dirty="0"/>
          </a:p>
        </p:txBody>
      </p:sp>
      <p:sp>
        <p:nvSpPr>
          <p:cNvPr id="3" name="Untertitel 2">
            <a:extLst>
              <a:ext uri="{FF2B5EF4-FFF2-40B4-BE49-F238E27FC236}">
                <a16:creationId xmlns:a16="http://schemas.microsoft.com/office/drawing/2014/main" id="{045DAF6D-182E-4E47-58EA-3AA6EFAF3DFE}"/>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Η μέση καταλαμβάνει το μεγαλύτερο μέρος και περιέχει τα πάντα</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07579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4377DE-E611-8824-B129-A60DF7FF2E7A}"/>
              </a:ext>
            </a:extLst>
          </p:cNvPr>
          <p:cNvSpPr>
            <a:spLocks noGrp="1"/>
          </p:cNvSpPr>
          <p:nvPr>
            <p:ph type="title"/>
          </p:nvPr>
        </p:nvSpPr>
        <p:spPr/>
        <p:txBody>
          <a:bodyPr/>
          <a:lstStyle/>
          <a:p>
            <a:r>
              <a:rPr lang="el-GR" dirty="0"/>
              <a:t>11. Η μέση μιας αυτοβιογραφίας</a:t>
            </a:r>
            <a:endParaRPr lang="de-DE" dirty="0"/>
          </a:p>
        </p:txBody>
      </p:sp>
      <p:sp>
        <p:nvSpPr>
          <p:cNvPr id="3" name="Inhaltsplatzhalter 2">
            <a:extLst>
              <a:ext uri="{FF2B5EF4-FFF2-40B4-BE49-F238E27FC236}">
                <a16:creationId xmlns:a16="http://schemas.microsoft.com/office/drawing/2014/main" id="{B3E125B5-E3F7-DB7F-7AA4-52AD462CE148}"/>
              </a:ext>
            </a:extLst>
          </p:cNvPr>
          <p:cNvSpPr>
            <a:spLocks noGrp="1"/>
          </p:cNvSpPr>
          <p:nvPr>
            <p:ph idx="1"/>
          </p:nvPr>
        </p:nvSpPr>
        <p:spPr/>
        <p:txBody>
          <a:bodyPr/>
          <a:lstStyle/>
          <a:p>
            <a:pPr marL="0" indent="0">
              <a:buNone/>
            </a:pPr>
            <a:r>
              <a:rPr lang="el-GR" dirty="0"/>
              <a:t>Η μέση μιας αυτογραφίας δεν ξεφεύγει από τον κανόνα που θέλει να καταλαμβάνει το μεγαλύτερο μέρος του βιβλίου. Η διαφορά, μεταξύ άλλων, είναι το αν θέλετε να γράψετε όλη σας τη ζωή ή κάποια σημαντικά περιστατικά που θα μου κεντρίσουν το ενδιαφέρον. ΠΡΟΣΟΧΗ!  Κατά τη γνώμη σας. Να θυμάστε μόνο το εξής. Δεν υπάρχει περιορισμός λέξεων και σελίδων. Αλλά. Αν γράψετε μόνο 50 σελίδες, κινδυνεύετε ν’ αφήσετε έξω από την ιστορία σας σημαντικά πράγματα κι, αν γράψετε 500, να σας χαρακτηρίσουν φλύαρους. Όταν πια είστε έμπειρος συγγραφέας ξέρετε ν’ αποφύγετε αυτή την ομολογουμένως πολύ δύσκολη διαδικασία. Δεν είστε όμως και άρα: Παν μέτρον άριστον. Ούτε 50 αλλά ούτε 500. Κάπου στη μέση βρίσκεται το κατάλληλο. 150, 200, 250 ή μήπως 300; Όλα είναι σωστά και όλα λάθος. Μόνοι σας πρέπει να κρίνετε πότε γράφετε πολύ λίγα και πότε πολλά και αχρείαστα. Και να μη φοβάστε να σβήνετε τα περιττά.</a:t>
            </a:r>
            <a:endParaRPr lang="de-DE" dirty="0"/>
          </a:p>
        </p:txBody>
      </p:sp>
    </p:spTree>
    <p:extLst>
      <p:ext uri="{BB962C8B-B14F-4D97-AF65-F5344CB8AC3E}">
        <p14:creationId xmlns:p14="http://schemas.microsoft.com/office/powerpoint/2010/main" val="568872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27CB8-3D79-C43F-212C-11899010D183}"/>
              </a:ext>
            </a:extLst>
          </p:cNvPr>
          <p:cNvSpPr>
            <a:spLocks noGrp="1"/>
          </p:cNvSpPr>
          <p:nvPr>
            <p:ph type="ctrTitle"/>
          </p:nvPr>
        </p:nvSpPr>
        <p:spPr/>
        <p:txBody>
          <a:bodyPr/>
          <a:lstStyle/>
          <a:p>
            <a:pPr algn="ctr"/>
            <a:r>
              <a:rPr lang="el-GR" sz="4000" dirty="0"/>
              <a:t>Κανόνας / συμβουλή </a:t>
            </a:r>
            <a:r>
              <a:rPr lang="el-GR" dirty="0"/>
              <a:t>11</a:t>
            </a:r>
            <a:endParaRPr lang="de-DE" dirty="0"/>
          </a:p>
        </p:txBody>
      </p:sp>
      <p:sp>
        <p:nvSpPr>
          <p:cNvPr id="3" name="Untertitel 2">
            <a:extLst>
              <a:ext uri="{FF2B5EF4-FFF2-40B4-BE49-F238E27FC236}">
                <a16:creationId xmlns:a16="http://schemas.microsoft.com/office/drawing/2014/main" id="{4025AA69-0C08-CA4F-22CC-BE3E2071FA2C}"/>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Προσέχω τι γράφω. Ούτε λίγα αλλά ούτε πολλά</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589727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A5C06D-CEE6-5106-4E39-66BEA6804A76}"/>
              </a:ext>
            </a:extLst>
          </p:cNvPr>
          <p:cNvSpPr>
            <a:spLocks noGrp="1"/>
          </p:cNvSpPr>
          <p:nvPr>
            <p:ph type="title"/>
          </p:nvPr>
        </p:nvSpPr>
        <p:spPr/>
        <p:txBody>
          <a:bodyPr/>
          <a:lstStyle/>
          <a:p>
            <a:r>
              <a:rPr lang="el-GR" dirty="0"/>
              <a:t>12. Το τέλος</a:t>
            </a:r>
            <a:endParaRPr lang="de-DE" dirty="0"/>
          </a:p>
        </p:txBody>
      </p:sp>
      <p:sp>
        <p:nvSpPr>
          <p:cNvPr id="3" name="Inhaltsplatzhalter 2">
            <a:extLst>
              <a:ext uri="{FF2B5EF4-FFF2-40B4-BE49-F238E27FC236}">
                <a16:creationId xmlns:a16="http://schemas.microsoft.com/office/drawing/2014/main" id="{30D1FF9E-0131-3E58-848D-1A9605CE73B2}"/>
              </a:ext>
            </a:extLst>
          </p:cNvPr>
          <p:cNvSpPr>
            <a:spLocks noGrp="1"/>
          </p:cNvSpPr>
          <p:nvPr>
            <p:ph idx="1"/>
          </p:nvPr>
        </p:nvSpPr>
        <p:spPr/>
        <p:txBody>
          <a:bodyPr/>
          <a:lstStyle/>
          <a:p>
            <a:pPr marL="0" indent="0">
              <a:buNone/>
            </a:pPr>
            <a:r>
              <a:rPr lang="el-GR" dirty="0"/>
              <a:t>Φτάσαμε στον προορισμό μας. Στη Θεσσαλονίκη. Αυτό από μόνο του πρέπει να μας δίνει χαρά. Όπως όταν φεύγουμε διακοπές για κάποιο νησί. Πώς νιώθουμε όταν φτάνουμε εκεί; Αυτό το συναίσθημα πρέπει να μου το δείξετε στην ιστορία σας. Δείχνοντάς μου παράλληλα τον προορισμό. Στην προκειμένη περίπτωση, τη Θεσσαλονίκη. Τον Λευκό Πύργο, τα Κάστρα την πλατεία Αριστοτέλους. Ό,τι σημαίνει για σας η Θεσσαλονίκη και μπορείτε να μου το δείξετε ώστε να το καταλάβω. Να θυμάστε ότι το καλό τέλος επιβραβεύει ένα βιβλίο ακόμα κι όταν έχει μέτρια αρχή και μέση. Όταν όμως έχει ένα κακό τέλος αλλά μια πολύ καλή αρχή και μέση τότε το βιβλίο θα εισπράξει τα χειρότερα σχόλια. Ο αναγνώστης θέλει ένα καλό τέλος. Αυτό μένει και αυτή είναι η ουσία.</a:t>
            </a:r>
            <a:endParaRPr lang="de-DE" dirty="0"/>
          </a:p>
        </p:txBody>
      </p:sp>
    </p:spTree>
    <p:extLst>
      <p:ext uri="{BB962C8B-B14F-4D97-AF65-F5344CB8AC3E}">
        <p14:creationId xmlns:p14="http://schemas.microsoft.com/office/powerpoint/2010/main" val="218761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4643D-050E-D09D-98B7-434AB0445F5D}"/>
              </a:ext>
            </a:extLst>
          </p:cNvPr>
          <p:cNvSpPr>
            <a:spLocks noGrp="1"/>
          </p:cNvSpPr>
          <p:nvPr>
            <p:ph type="title"/>
          </p:nvPr>
        </p:nvSpPr>
        <p:spPr/>
        <p:txBody>
          <a:bodyPr/>
          <a:lstStyle/>
          <a:p>
            <a:r>
              <a:rPr lang="el-GR" dirty="0"/>
              <a:t>Θέλω να γράψω ένα βιβλίο. Γίνεται;</a:t>
            </a:r>
            <a:endParaRPr lang="de-DE" dirty="0"/>
          </a:p>
        </p:txBody>
      </p:sp>
      <p:sp>
        <p:nvSpPr>
          <p:cNvPr id="3" name="Textplatzhalter 2">
            <a:extLst>
              <a:ext uri="{FF2B5EF4-FFF2-40B4-BE49-F238E27FC236}">
                <a16:creationId xmlns:a16="http://schemas.microsoft.com/office/drawing/2014/main" id="{62C5DFB9-A04C-541E-F937-C0F54F4C8414}"/>
              </a:ext>
            </a:extLst>
          </p:cNvPr>
          <p:cNvSpPr>
            <a:spLocks noGrp="1"/>
          </p:cNvSpPr>
          <p:nvPr>
            <p:ph type="body" idx="1"/>
          </p:nvPr>
        </p:nvSpPr>
        <p:spPr/>
        <p:txBody>
          <a:bodyPr/>
          <a:lstStyle/>
          <a:p>
            <a:pPr algn="ctr"/>
            <a:r>
              <a:rPr lang="el-GR" dirty="0"/>
              <a:t>Φυσικά και γίνεται, και είμαι εδώ για να σε βοηθήσω.</a:t>
            </a:r>
            <a:endParaRPr lang="de-DE" dirty="0"/>
          </a:p>
        </p:txBody>
      </p:sp>
    </p:spTree>
    <p:extLst>
      <p:ext uri="{BB962C8B-B14F-4D97-AF65-F5344CB8AC3E}">
        <p14:creationId xmlns:p14="http://schemas.microsoft.com/office/powerpoint/2010/main" val="1912819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17356-ADB4-3299-4CB2-B46A03C99208}"/>
              </a:ext>
            </a:extLst>
          </p:cNvPr>
          <p:cNvSpPr>
            <a:spLocks noGrp="1"/>
          </p:cNvSpPr>
          <p:nvPr>
            <p:ph type="ctrTitle"/>
          </p:nvPr>
        </p:nvSpPr>
        <p:spPr/>
        <p:txBody>
          <a:bodyPr/>
          <a:lstStyle/>
          <a:p>
            <a:pPr algn="ctr"/>
            <a:r>
              <a:rPr lang="el-GR" sz="4000" dirty="0"/>
              <a:t>Κανόνας / συμβουλή </a:t>
            </a:r>
            <a:r>
              <a:rPr lang="el-GR" dirty="0"/>
              <a:t>12</a:t>
            </a:r>
            <a:endParaRPr lang="de-DE" dirty="0"/>
          </a:p>
        </p:txBody>
      </p:sp>
      <p:sp>
        <p:nvSpPr>
          <p:cNvPr id="3" name="Untertitel 2">
            <a:extLst>
              <a:ext uri="{FF2B5EF4-FFF2-40B4-BE49-F238E27FC236}">
                <a16:creationId xmlns:a16="http://schemas.microsoft.com/office/drawing/2014/main" id="{8AB219DC-7DF4-ABCF-9ECA-B98C65647E59}"/>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Το τέλος πρέπει ν’ αρέσει και στον πιο απαιτητικό αναγνώστη</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240083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3A6753-D248-6E76-6D3E-F1D66C8009AB}"/>
              </a:ext>
            </a:extLst>
          </p:cNvPr>
          <p:cNvSpPr>
            <a:spLocks noGrp="1"/>
          </p:cNvSpPr>
          <p:nvPr>
            <p:ph type="title"/>
          </p:nvPr>
        </p:nvSpPr>
        <p:spPr/>
        <p:txBody>
          <a:bodyPr/>
          <a:lstStyle/>
          <a:p>
            <a:r>
              <a:rPr lang="el-GR" dirty="0"/>
              <a:t>13. Το τέλος μιας αυτοβιογραφίας</a:t>
            </a:r>
            <a:endParaRPr lang="de-DE" dirty="0"/>
          </a:p>
        </p:txBody>
      </p:sp>
      <p:sp>
        <p:nvSpPr>
          <p:cNvPr id="3" name="Inhaltsplatzhalter 2">
            <a:extLst>
              <a:ext uri="{FF2B5EF4-FFF2-40B4-BE49-F238E27FC236}">
                <a16:creationId xmlns:a16="http://schemas.microsoft.com/office/drawing/2014/main" id="{6B7A086D-17F8-6609-B066-0EF2527CD5A6}"/>
              </a:ext>
            </a:extLst>
          </p:cNvPr>
          <p:cNvSpPr>
            <a:spLocks noGrp="1"/>
          </p:cNvSpPr>
          <p:nvPr>
            <p:ph idx="1"/>
          </p:nvPr>
        </p:nvSpPr>
        <p:spPr/>
        <p:txBody>
          <a:bodyPr/>
          <a:lstStyle/>
          <a:p>
            <a:pPr marL="0" indent="0">
              <a:buNone/>
            </a:pPr>
            <a:r>
              <a:rPr lang="el-GR" dirty="0"/>
              <a:t>Ισχύει ο ίδιος κανόνας όπως σε κάθε βιβλίο. Να κλείσει το βιβλίο ο κάθε αναγνώστης μ’ ευχαρίστηση. Εδώ θα είναι χρήσιμο να μας δείξεις που σε οδήγησε η ζωή σου. Αυτά που μας αποκαλύπτεις για τη ζωή σου, γιατί πιστεύεις ότι είναι σημαντικά. Τι σου πρόσφεραν που πιστεύεις ότι θα μας προσφέρουν και μας, αποκαλύπτοντάς τα; Λένε πολλοί, «πέρασα πάρα πολλά…» κουνώντας το κεφάλι. Αυτά λοιπόν σου έμαθαν κάτι. Σε οδήγησαν σε κάποιες επιλογές. Νομίζω ότι η καταλληλότερη θέση όλων αυτών είναι εδώ.</a:t>
            </a:r>
            <a:endParaRPr lang="de-DE" dirty="0"/>
          </a:p>
        </p:txBody>
      </p:sp>
    </p:spTree>
    <p:extLst>
      <p:ext uri="{BB962C8B-B14F-4D97-AF65-F5344CB8AC3E}">
        <p14:creationId xmlns:p14="http://schemas.microsoft.com/office/powerpoint/2010/main" val="1245262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5FF360-AAF6-0B5A-EC26-891998506520}"/>
              </a:ext>
            </a:extLst>
          </p:cNvPr>
          <p:cNvSpPr>
            <a:spLocks noGrp="1"/>
          </p:cNvSpPr>
          <p:nvPr>
            <p:ph type="ctrTitle"/>
          </p:nvPr>
        </p:nvSpPr>
        <p:spPr/>
        <p:txBody>
          <a:bodyPr/>
          <a:lstStyle/>
          <a:p>
            <a:pPr algn="ctr"/>
            <a:r>
              <a:rPr lang="el-GR" sz="4000" dirty="0"/>
              <a:t>Κανόνας / συμβουλή </a:t>
            </a:r>
            <a:r>
              <a:rPr lang="el-GR" dirty="0"/>
              <a:t>13</a:t>
            </a:r>
            <a:endParaRPr lang="de-DE" dirty="0"/>
          </a:p>
        </p:txBody>
      </p:sp>
      <p:sp>
        <p:nvSpPr>
          <p:cNvPr id="3" name="Untertitel 2">
            <a:extLst>
              <a:ext uri="{FF2B5EF4-FFF2-40B4-BE49-F238E27FC236}">
                <a16:creationId xmlns:a16="http://schemas.microsoft.com/office/drawing/2014/main" id="{A1825D89-52C9-2AF2-DC56-133B2B663DFB}"/>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Γιατί μας αποκαλύπτεις τη ζωή σου;</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104037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46A811-DE7A-9672-8E64-8D066BADA89F}"/>
              </a:ext>
            </a:extLst>
          </p:cNvPr>
          <p:cNvSpPr>
            <a:spLocks noGrp="1"/>
          </p:cNvSpPr>
          <p:nvPr>
            <p:ph type="title"/>
          </p:nvPr>
        </p:nvSpPr>
        <p:spPr/>
        <p:txBody>
          <a:bodyPr/>
          <a:lstStyle/>
          <a:p>
            <a:r>
              <a:rPr lang="el-GR" dirty="0"/>
              <a:t>14. Κορυφώσεις ή αλλιώς συνδέσεις μεταξύ Αρχής – Μέσης - Τέλος</a:t>
            </a:r>
            <a:endParaRPr lang="de-DE" dirty="0"/>
          </a:p>
        </p:txBody>
      </p:sp>
      <p:sp>
        <p:nvSpPr>
          <p:cNvPr id="3" name="Inhaltsplatzhalter 2">
            <a:extLst>
              <a:ext uri="{FF2B5EF4-FFF2-40B4-BE49-F238E27FC236}">
                <a16:creationId xmlns:a16="http://schemas.microsoft.com/office/drawing/2014/main" id="{FE2198EA-72BE-CDC6-4568-005D32FBB512}"/>
              </a:ext>
            </a:extLst>
          </p:cNvPr>
          <p:cNvSpPr>
            <a:spLocks noGrp="1"/>
          </p:cNvSpPr>
          <p:nvPr>
            <p:ph idx="1"/>
          </p:nvPr>
        </p:nvSpPr>
        <p:spPr/>
        <p:txBody>
          <a:bodyPr/>
          <a:lstStyle/>
          <a:p>
            <a:pPr marL="0" indent="0">
              <a:buNone/>
            </a:pPr>
            <a:r>
              <a:rPr lang="el-GR" dirty="0"/>
              <a:t>Κορυφώσεις, συνδέσεις ή πιο απλά γεφυρώσεις μεταξύ της Αρχής, της Μέσης και του Τέλους. Και για να δώσω κάποιο παράδειγμα. Ας πούμε πως η Αρχή είναι στην Ελλάδα, η Μέση στη Γερμανία και το Τέλος πάλι στην Ελλάδα. Οι γεφυρώσεις είναι λοιπόν οι αποφάσεις που πάρθηκαν πρώτα για τη μετανάστευση και μετά για την επιστροφή στην πατρίδα. Δεν είναι όμως τόσο απλό όσο διαβάζεται. Θα πρέπει να μας δείξεις τις συνθήκες κάτω από τις οποίες πάρθηκαν αυτές οι αποφάσεις. Ν’ απαντάτε και στις δυο περιπτώσεις το απλό ερώτημα, γιατί. Τι συνθήκες επικρατούσαν και τι κοινωνικές ζυμώσεις; Και το σημαντικότερο. Ποια ήταν τα δικά σου συναισθήματα;</a:t>
            </a:r>
            <a:endParaRPr lang="de-DE" dirty="0"/>
          </a:p>
        </p:txBody>
      </p:sp>
    </p:spTree>
    <p:extLst>
      <p:ext uri="{BB962C8B-B14F-4D97-AF65-F5344CB8AC3E}">
        <p14:creationId xmlns:p14="http://schemas.microsoft.com/office/powerpoint/2010/main" val="513954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BBCB98-9CA8-ACD4-A9C1-BD936A52A05A}"/>
              </a:ext>
            </a:extLst>
          </p:cNvPr>
          <p:cNvSpPr>
            <a:spLocks noGrp="1"/>
          </p:cNvSpPr>
          <p:nvPr>
            <p:ph type="ctrTitle"/>
          </p:nvPr>
        </p:nvSpPr>
        <p:spPr/>
        <p:txBody>
          <a:bodyPr/>
          <a:lstStyle/>
          <a:p>
            <a:pPr algn="ctr"/>
            <a:r>
              <a:rPr lang="el-GR" sz="4000" dirty="0"/>
              <a:t>Κανόνας / συμβουλή </a:t>
            </a:r>
            <a:r>
              <a:rPr lang="el-GR" dirty="0"/>
              <a:t>14</a:t>
            </a:r>
            <a:endParaRPr lang="de-DE" dirty="0"/>
          </a:p>
        </p:txBody>
      </p:sp>
      <p:sp>
        <p:nvSpPr>
          <p:cNvPr id="3" name="Untertitel 2">
            <a:extLst>
              <a:ext uri="{FF2B5EF4-FFF2-40B4-BE49-F238E27FC236}">
                <a16:creationId xmlns:a16="http://schemas.microsoft.com/office/drawing/2014/main" id="{7355CB96-BE49-E825-4500-C421BB97507B}"/>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Ψάξε να βρεις τρόπους που συνδέουν τα τρία μέρη του βιβλίου σου</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721645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78611D-1BCA-E852-44D0-BB92E6B9F016}"/>
              </a:ext>
            </a:extLst>
          </p:cNvPr>
          <p:cNvSpPr>
            <a:spLocks noGrp="1"/>
          </p:cNvSpPr>
          <p:nvPr>
            <p:ph type="title"/>
          </p:nvPr>
        </p:nvSpPr>
        <p:spPr/>
        <p:txBody>
          <a:bodyPr/>
          <a:lstStyle/>
          <a:p>
            <a:r>
              <a:rPr lang="el-GR" dirty="0"/>
              <a:t>15. Τι σημαίνει γράφω απλά</a:t>
            </a:r>
            <a:endParaRPr lang="de-DE" dirty="0"/>
          </a:p>
        </p:txBody>
      </p:sp>
      <p:sp>
        <p:nvSpPr>
          <p:cNvPr id="3" name="Inhaltsplatzhalter 2">
            <a:extLst>
              <a:ext uri="{FF2B5EF4-FFF2-40B4-BE49-F238E27FC236}">
                <a16:creationId xmlns:a16="http://schemas.microsoft.com/office/drawing/2014/main" id="{F977B4CB-CB11-EE74-51D3-D832163B3865}"/>
              </a:ext>
            </a:extLst>
          </p:cNvPr>
          <p:cNvSpPr>
            <a:spLocks noGrp="1"/>
          </p:cNvSpPr>
          <p:nvPr>
            <p:ph idx="1"/>
          </p:nvPr>
        </p:nvSpPr>
        <p:spPr/>
        <p:txBody>
          <a:bodyPr/>
          <a:lstStyle/>
          <a:p>
            <a:pPr marL="0" indent="0">
              <a:buNone/>
            </a:pPr>
            <a:r>
              <a:rPr lang="el-GR" dirty="0"/>
              <a:t>Σημαίνει ότι γράφω ακριβώς όπως μιλάω. Δηλαδή, δεν χρησιμοποιώ μεγάλες προτάσεις, μεγάλες παραγράφους, επίθετα και παρομοιώσεις – αυτό μοιάζει σαν τέτοιο – γενικά και όσον γίνεται αποφεύγω τις πολλές προθέσεις και τα επιρρήματα. Δεν χρησιμοποιώ λογοτεχνικές και ποιητικές εκφράσεις και αποφεύγω τα συνώνυμα και τα δύσκολα ρήματα και ουσιαστικά. Τέλος να μην αντιγράφετε. Ποτέ να μην το κάνετε αυτό. Να είστε αυθεντικοί. Το αυθεντικό κοστίζει περισσότερο από όποια αντιγραφή. Πάμε να τα δούμε, όμως, λίγο πιο αναλυτικά.</a:t>
            </a:r>
            <a:endParaRPr lang="de-DE" dirty="0"/>
          </a:p>
        </p:txBody>
      </p:sp>
    </p:spTree>
    <p:extLst>
      <p:ext uri="{BB962C8B-B14F-4D97-AF65-F5344CB8AC3E}">
        <p14:creationId xmlns:p14="http://schemas.microsoft.com/office/powerpoint/2010/main" val="943936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EE01E2-4158-91B7-D00A-870963BB9675}"/>
              </a:ext>
            </a:extLst>
          </p:cNvPr>
          <p:cNvSpPr>
            <a:spLocks noGrp="1"/>
          </p:cNvSpPr>
          <p:nvPr>
            <p:ph type="ctrTitle"/>
          </p:nvPr>
        </p:nvSpPr>
        <p:spPr/>
        <p:txBody>
          <a:bodyPr/>
          <a:lstStyle/>
          <a:p>
            <a:r>
              <a:rPr lang="el-GR" sz="4000" dirty="0"/>
              <a:t>Κανόνας / συμβουλή </a:t>
            </a:r>
            <a:r>
              <a:rPr lang="el-GR" dirty="0"/>
              <a:t>15</a:t>
            </a:r>
            <a:endParaRPr lang="de-DE" dirty="0"/>
          </a:p>
        </p:txBody>
      </p:sp>
      <p:sp>
        <p:nvSpPr>
          <p:cNvPr id="3" name="Untertitel 2">
            <a:extLst>
              <a:ext uri="{FF2B5EF4-FFF2-40B4-BE49-F238E27FC236}">
                <a16:creationId xmlns:a16="http://schemas.microsoft.com/office/drawing/2014/main" id="{8E1D9E1D-E430-5CED-7778-92D5DBC8D88E}"/>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rPr>
              <a:t>Γράψε όπως μιλάς και μείνε αυθεντικός</a:t>
            </a:r>
            <a:endParaRPr lang="de-DE" dirty="0"/>
          </a:p>
        </p:txBody>
      </p:sp>
    </p:spTree>
    <p:extLst>
      <p:ext uri="{BB962C8B-B14F-4D97-AF65-F5344CB8AC3E}">
        <p14:creationId xmlns:p14="http://schemas.microsoft.com/office/powerpoint/2010/main" val="1054715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40CBD-251B-FEC9-99EC-0AD36862D786}"/>
              </a:ext>
            </a:extLst>
          </p:cNvPr>
          <p:cNvSpPr>
            <a:spLocks noGrp="1"/>
          </p:cNvSpPr>
          <p:nvPr>
            <p:ph type="title"/>
          </p:nvPr>
        </p:nvSpPr>
        <p:spPr/>
        <p:txBody>
          <a:bodyPr/>
          <a:lstStyle/>
          <a:p>
            <a:r>
              <a:rPr lang="el-GR" dirty="0"/>
              <a:t>16. Μεγάλες προτάσεις</a:t>
            </a:r>
            <a:endParaRPr lang="de-DE" dirty="0"/>
          </a:p>
        </p:txBody>
      </p:sp>
      <p:sp>
        <p:nvSpPr>
          <p:cNvPr id="3" name="Inhaltsplatzhalter 2">
            <a:extLst>
              <a:ext uri="{FF2B5EF4-FFF2-40B4-BE49-F238E27FC236}">
                <a16:creationId xmlns:a16="http://schemas.microsoft.com/office/drawing/2014/main" id="{0B8C545A-7E71-5FE5-29B6-72ED7D5558CE}"/>
              </a:ext>
            </a:extLst>
          </p:cNvPr>
          <p:cNvSpPr>
            <a:spLocks noGrp="1"/>
          </p:cNvSpPr>
          <p:nvPr>
            <p:ph idx="1"/>
          </p:nvPr>
        </p:nvSpPr>
        <p:spPr/>
        <p:txBody>
          <a:bodyPr/>
          <a:lstStyle/>
          <a:p>
            <a:pPr marL="0" indent="0">
              <a:buNone/>
            </a:pPr>
            <a:r>
              <a:rPr lang="el-GR" dirty="0"/>
              <a:t>Οι μεγάλες προτάσεις είναι ωραίες, όταν μπορείς να τις γράψεις. Όταν κατέχεις τόσο καλά ελληνικά. Ωστόσο, μια μεγάλη πρόταση μπορείς να τη σπάσεις σε μικρότερες. Και τι θ’ αποφύγεις με αυτό; Τα λάθη. Πρώτον, μια μεγάλη πρόταση, αν δεν κατέχεις τη γλώσσα πάρα πολύ καλά, θα σε οδηγήσει σε πολλά συντακτικά και γραμματικά λάθη. Επίσης, η ροή του λόγου θα ‘λιμνάζει’ σε πολλά σημεία. Και αυτό πιστέψτε με θα κάνει πολλούς αναγνώστες να μην διαβάσουν παρακάτω. Γράψτε, λοιπόν, μικρές προτάσεις. Αποφεύγεις λάθη και δίνεις τον απαραίτητο ρυθμό στο έργο σου. Γι’ αυτό γράφω, ‘γράψε όπως μιλάς’. Ποτέ δε χρησιμοποιείς μεγάλες προτάσεις όταν μιλάς. Εφάρμοσέ το και στα γραπτά σου. Η απλότητα έχει δύναμη. Μην την αγνοείς.</a:t>
            </a:r>
            <a:endParaRPr lang="de-DE" dirty="0"/>
          </a:p>
        </p:txBody>
      </p:sp>
    </p:spTree>
    <p:extLst>
      <p:ext uri="{BB962C8B-B14F-4D97-AF65-F5344CB8AC3E}">
        <p14:creationId xmlns:p14="http://schemas.microsoft.com/office/powerpoint/2010/main" val="29500476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EA6BF9-4BCA-AC64-5F3B-8D335D346639}"/>
              </a:ext>
            </a:extLst>
          </p:cNvPr>
          <p:cNvSpPr>
            <a:spLocks noGrp="1"/>
          </p:cNvSpPr>
          <p:nvPr>
            <p:ph type="ctrTitle"/>
          </p:nvPr>
        </p:nvSpPr>
        <p:spPr/>
        <p:txBody>
          <a:bodyPr/>
          <a:lstStyle/>
          <a:p>
            <a:pPr algn="ctr"/>
            <a:r>
              <a:rPr lang="el-GR" sz="4000" dirty="0"/>
              <a:t>Κανόνας / συμβουλή </a:t>
            </a:r>
            <a:r>
              <a:rPr lang="el-GR" dirty="0"/>
              <a:t>16</a:t>
            </a:r>
            <a:endParaRPr lang="de-DE" dirty="0"/>
          </a:p>
        </p:txBody>
      </p:sp>
      <p:sp>
        <p:nvSpPr>
          <p:cNvPr id="3" name="Untertitel 2">
            <a:extLst>
              <a:ext uri="{FF2B5EF4-FFF2-40B4-BE49-F238E27FC236}">
                <a16:creationId xmlns:a16="http://schemas.microsoft.com/office/drawing/2014/main" id="{AB074F93-FB85-86F7-26F0-5975207352CA}"/>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Γράψτε μικρές προτάσεις</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41744583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6451FE-2A52-1A87-DFED-D2CC9B811FD1}"/>
              </a:ext>
            </a:extLst>
          </p:cNvPr>
          <p:cNvSpPr>
            <a:spLocks noGrp="1"/>
          </p:cNvSpPr>
          <p:nvPr>
            <p:ph type="title"/>
          </p:nvPr>
        </p:nvSpPr>
        <p:spPr/>
        <p:txBody>
          <a:bodyPr>
            <a:normAutofit/>
          </a:bodyPr>
          <a:lstStyle/>
          <a:p>
            <a:r>
              <a:rPr lang="el-GR" dirty="0"/>
              <a:t>17. Μεγάλες παραγράφους</a:t>
            </a:r>
            <a:br>
              <a:rPr lang="el-GR" dirty="0"/>
            </a:br>
            <a:endParaRPr lang="de-DE" dirty="0"/>
          </a:p>
        </p:txBody>
      </p:sp>
      <p:sp>
        <p:nvSpPr>
          <p:cNvPr id="3" name="Inhaltsplatzhalter 2">
            <a:extLst>
              <a:ext uri="{FF2B5EF4-FFF2-40B4-BE49-F238E27FC236}">
                <a16:creationId xmlns:a16="http://schemas.microsoft.com/office/drawing/2014/main" id="{0C104E0F-0CF0-E4D7-EBD7-46D3D57D8CEF}"/>
              </a:ext>
            </a:extLst>
          </p:cNvPr>
          <p:cNvSpPr>
            <a:spLocks noGrp="1"/>
          </p:cNvSpPr>
          <p:nvPr>
            <p:ph idx="1"/>
          </p:nvPr>
        </p:nvSpPr>
        <p:spPr/>
        <p:txBody>
          <a:bodyPr/>
          <a:lstStyle/>
          <a:p>
            <a:pPr marL="0" indent="0">
              <a:buNone/>
            </a:pPr>
            <a:r>
              <a:rPr lang="el-GR" dirty="0"/>
              <a:t>Ισχύουν τα ίδια πράγματα όπως και με τις μεγάλες προτάσεις. Δεν κατέχεις καλά ελληνικά, δεν το κάνεις. Βέβαια στη συγγραφή όλα επιτρέπονται και όλα απαγορεύονται. Να ξέρετε, όμως, ότι έχουν γραφεί αριστουργήματα ακόμα και, όταν χρησιμοποιούνταν μικρές προτάσεις με μικρές παραγράφους. Και παλιά και τώρα. Από πολύ μεγάλους συγγραφείς. Επομένως θα σας συνιστούσα το πιο απλό. Μικρές προτάσεις και μικρές παραγράφους.</a:t>
            </a:r>
            <a:endParaRPr lang="de-DE" dirty="0"/>
          </a:p>
        </p:txBody>
      </p:sp>
    </p:spTree>
    <p:extLst>
      <p:ext uri="{BB962C8B-B14F-4D97-AF65-F5344CB8AC3E}">
        <p14:creationId xmlns:p14="http://schemas.microsoft.com/office/powerpoint/2010/main" val="52161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E1237954-6016-F2D9-F9C5-C41E2529424B}"/>
              </a:ext>
            </a:extLst>
          </p:cNvPr>
          <p:cNvSpPr txBox="1"/>
          <p:nvPr/>
        </p:nvSpPr>
        <p:spPr>
          <a:xfrm>
            <a:off x="3049398" y="1999936"/>
            <a:ext cx="6098796" cy="2585323"/>
          </a:xfrm>
          <a:prstGeom prst="rect">
            <a:avLst/>
          </a:prstGeom>
          <a:noFill/>
        </p:spPr>
        <p:txBody>
          <a:bodyPr wrap="square">
            <a:spAutoFit/>
          </a:bodyPr>
          <a:lstStyle/>
          <a:p>
            <a:r>
              <a:rPr lang="el-GR" dirty="0"/>
              <a:t>Έχω ακούσει πάρα πολλούς να μου λένε πως, «θέλω να γράψω ένα βιβλίο», ή άλλους πάλι να μου ζητούν να το κάνω εγώ γι’ αυτούς. «Θα γράψεις για τη ζωή μου. Έχω περάσει…</a:t>
            </a:r>
            <a:r>
              <a:rPr lang="el-GR" dirty="0" err="1"/>
              <a:t>ουουου</a:t>
            </a:r>
            <a:r>
              <a:rPr lang="el-GR" dirty="0"/>
              <a:t>» και κουνούν το χέρι τους στον αέρα.</a:t>
            </a:r>
          </a:p>
          <a:p>
            <a:r>
              <a:rPr lang="el-GR" dirty="0"/>
              <a:t>Δεν είμαι βιογράφος. Λυπάμαι. Και δεν έχω χρόνο, ας πούμε, ν’ ασχοληθώ με κάτι έξτρα. Μπορώ, όμως, να σας βοηθήσω να το κάνετε μόνοι σας. Το αποτέλεσμα θα είναι πιο αυθεντικό και πιο όμορφο. Πάνω απ’ όλα όμως θα είναι δικό σας.</a:t>
            </a:r>
          </a:p>
        </p:txBody>
      </p:sp>
    </p:spTree>
    <p:extLst>
      <p:ext uri="{BB962C8B-B14F-4D97-AF65-F5344CB8AC3E}">
        <p14:creationId xmlns:p14="http://schemas.microsoft.com/office/powerpoint/2010/main" val="16608636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22F9B-BF20-8C89-5693-DE3261F3C397}"/>
              </a:ext>
            </a:extLst>
          </p:cNvPr>
          <p:cNvSpPr>
            <a:spLocks noGrp="1"/>
          </p:cNvSpPr>
          <p:nvPr>
            <p:ph type="ctrTitle"/>
          </p:nvPr>
        </p:nvSpPr>
        <p:spPr/>
        <p:txBody>
          <a:bodyPr/>
          <a:lstStyle/>
          <a:p>
            <a:pPr algn="ctr"/>
            <a:r>
              <a:rPr lang="el-GR" sz="4000" dirty="0"/>
              <a:t>Κανόνας / συμβουλή </a:t>
            </a:r>
            <a:r>
              <a:rPr lang="el-GR" dirty="0"/>
              <a:t>17 </a:t>
            </a:r>
            <a:endParaRPr lang="de-DE" dirty="0"/>
          </a:p>
        </p:txBody>
      </p:sp>
      <p:sp>
        <p:nvSpPr>
          <p:cNvPr id="3" name="Untertitel 2">
            <a:extLst>
              <a:ext uri="{FF2B5EF4-FFF2-40B4-BE49-F238E27FC236}">
                <a16:creationId xmlns:a16="http://schemas.microsoft.com/office/drawing/2014/main" id="{6E21B0D1-88B2-9A61-DC91-1E1EBBDDA7E3}"/>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rPr>
              <a:t>Γράψε μικρές παραγράφους</a:t>
            </a:r>
            <a:endParaRPr lang="de-DE" dirty="0"/>
          </a:p>
        </p:txBody>
      </p:sp>
    </p:spTree>
    <p:extLst>
      <p:ext uri="{BB962C8B-B14F-4D97-AF65-F5344CB8AC3E}">
        <p14:creationId xmlns:p14="http://schemas.microsoft.com/office/powerpoint/2010/main" val="10376625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6D99B-628A-2879-03A9-671A58913D94}"/>
              </a:ext>
            </a:extLst>
          </p:cNvPr>
          <p:cNvSpPr>
            <a:spLocks noGrp="1"/>
          </p:cNvSpPr>
          <p:nvPr>
            <p:ph type="title"/>
          </p:nvPr>
        </p:nvSpPr>
        <p:spPr/>
        <p:txBody>
          <a:bodyPr/>
          <a:lstStyle/>
          <a:p>
            <a:r>
              <a:rPr lang="el-GR" dirty="0"/>
              <a:t>18. Επίθετα και παρομοιώσεις</a:t>
            </a:r>
            <a:endParaRPr lang="de-DE" dirty="0"/>
          </a:p>
        </p:txBody>
      </p:sp>
      <p:sp>
        <p:nvSpPr>
          <p:cNvPr id="3" name="Inhaltsplatzhalter 2">
            <a:extLst>
              <a:ext uri="{FF2B5EF4-FFF2-40B4-BE49-F238E27FC236}">
                <a16:creationId xmlns:a16="http://schemas.microsoft.com/office/drawing/2014/main" id="{46B77423-B189-2813-AF93-566989CB2E71}"/>
              </a:ext>
            </a:extLst>
          </p:cNvPr>
          <p:cNvSpPr>
            <a:spLocks noGrp="1"/>
          </p:cNvSpPr>
          <p:nvPr>
            <p:ph idx="1"/>
          </p:nvPr>
        </p:nvSpPr>
        <p:spPr/>
        <p:txBody>
          <a:bodyPr/>
          <a:lstStyle/>
          <a:p>
            <a:pPr marL="0" indent="0">
              <a:buNone/>
            </a:pPr>
            <a:r>
              <a:rPr lang="el-GR" dirty="0"/>
              <a:t>Αποφύγετε τα πολλά επίθετα, τις παρομοιώσεις, προθέσεις και επιρρήματα. Όλα αυτά που νομίζεις ότι θα κάνουν το έργο σου αξιόλογο αλλά στην ουσία θα καταντήσει βαρετό, ξεπερασμένο και </a:t>
            </a:r>
            <a:r>
              <a:rPr lang="el-GR" dirty="0" err="1"/>
              <a:t>κιντς</a:t>
            </a:r>
            <a:r>
              <a:rPr lang="el-GR" dirty="0"/>
              <a:t>. Και  θα δώσω ένα παράδειγμα για τις παρομοιώσεις, γιατί είναι τόσο παλιές όσο ο Όμηρος:</a:t>
            </a:r>
          </a:p>
          <a:p>
            <a:pPr marL="0" indent="0">
              <a:buNone/>
            </a:pPr>
            <a:r>
              <a:rPr lang="el-GR" dirty="0"/>
              <a:t>Ο ήλιος φέγγει σαν χρυσή λύρα. (Άθλιο παράδειγμα αλλά δεν βρήκα καλύτερο. Δεν είναι στον Όμηρο)</a:t>
            </a:r>
          </a:p>
          <a:p>
            <a:pPr marL="0" indent="0">
              <a:buNone/>
            </a:pPr>
            <a:r>
              <a:rPr lang="el-GR" dirty="0"/>
              <a:t>Μην γράφετε τέτοια πράγματα. Είναι γελοία. Επίσης, δεν πρόκειται να προσφέρουν τίποτα στο έργο σας. Αν πρόκειται γι’ αυτοβιογραφία τότε είναι και αχρείαστα. Δεν χρειάζεται να γράψω τίποτα άλλο. Μην το κάνετε. Τελεία και παύλα. </a:t>
            </a:r>
          </a:p>
          <a:p>
            <a:pPr marL="0" indent="0">
              <a:buNone/>
            </a:pPr>
            <a:endParaRPr lang="de-DE" dirty="0"/>
          </a:p>
        </p:txBody>
      </p:sp>
    </p:spTree>
    <p:extLst>
      <p:ext uri="{BB962C8B-B14F-4D97-AF65-F5344CB8AC3E}">
        <p14:creationId xmlns:p14="http://schemas.microsoft.com/office/powerpoint/2010/main" val="1204083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30C692-6D8A-7D88-636B-E64331691A94}"/>
              </a:ext>
            </a:extLst>
          </p:cNvPr>
          <p:cNvSpPr>
            <a:spLocks noGrp="1"/>
          </p:cNvSpPr>
          <p:nvPr>
            <p:ph type="ctrTitle"/>
          </p:nvPr>
        </p:nvSpPr>
        <p:spPr/>
        <p:txBody>
          <a:bodyPr/>
          <a:lstStyle/>
          <a:p>
            <a:pPr algn="ctr"/>
            <a:r>
              <a:rPr lang="el-GR" sz="4000" dirty="0"/>
              <a:t>Κανόνας / συμβουλή </a:t>
            </a:r>
            <a:r>
              <a:rPr lang="el-GR" dirty="0"/>
              <a:t>18</a:t>
            </a:r>
            <a:endParaRPr lang="de-DE" dirty="0"/>
          </a:p>
        </p:txBody>
      </p:sp>
      <p:sp>
        <p:nvSpPr>
          <p:cNvPr id="3" name="Untertitel 2">
            <a:extLst>
              <a:ext uri="{FF2B5EF4-FFF2-40B4-BE49-F238E27FC236}">
                <a16:creationId xmlns:a16="http://schemas.microsoft.com/office/drawing/2014/main" id="{22BF5C3E-FB0C-A517-7415-5AC85A9B6754}"/>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Μην γράφετε επίθετα και παρομοιώσεις (σαν)</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21779319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D3B279-23FC-D33C-5D32-5E5CF1A68FE7}"/>
              </a:ext>
            </a:extLst>
          </p:cNvPr>
          <p:cNvSpPr>
            <a:spLocks noGrp="1"/>
          </p:cNvSpPr>
          <p:nvPr>
            <p:ph type="title"/>
          </p:nvPr>
        </p:nvSpPr>
        <p:spPr/>
        <p:txBody>
          <a:bodyPr/>
          <a:lstStyle/>
          <a:p>
            <a:r>
              <a:rPr lang="el-GR" dirty="0"/>
              <a:t>19. Λογοτεχνικές και ποιητικές εκφράσεις</a:t>
            </a:r>
            <a:endParaRPr lang="de-DE" dirty="0"/>
          </a:p>
        </p:txBody>
      </p:sp>
      <p:sp>
        <p:nvSpPr>
          <p:cNvPr id="3" name="Inhaltsplatzhalter 2">
            <a:extLst>
              <a:ext uri="{FF2B5EF4-FFF2-40B4-BE49-F238E27FC236}">
                <a16:creationId xmlns:a16="http://schemas.microsoft.com/office/drawing/2014/main" id="{13A0575C-B6A0-0A12-2F34-B13F8696492A}"/>
              </a:ext>
            </a:extLst>
          </p:cNvPr>
          <p:cNvSpPr>
            <a:spLocks noGrp="1"/>
          </p:cNvSpPr>
          <p:nvPr>
            <p:ph idx="1"/>
          </p:nvPr>
        </p:nvSpPr>
        <p:spPr/>
        <p:txBody>
          <a:bodyPr/>
          <a:lstStyle/>
          <a:p>
            <a:pPr marL="0" indent="0">
              <a:buNone/>
            </a:pPr>
            <a:r>
              <a:rPr lang="el-GR" dirty="0"/>
              <a:t>Και εδώ ερχόμαστε στο πιο δύσκολο. Ποια είναι λογοτεχνική ή ποιητική έκφραση; Και γιατί είναι δύσκολο; Γιατί αυτή η έκφραση διαφέρει από άνθρωπο σε άνθρωπο και, γιατί ένας και μόνο στίχος μπορεί ν’ αναλυθεί τουλάχιστον σε μια ολόκληρη σελίδα. Ας πούμε: </a:t>
            </a:r>
            <a:r>
              <a:rPr lang="el-GR" i="1" dirty="0"/>
              <a:t>ένα χελιδόνι δε φέρνει την άνοιξη</a:t>
            </a:r>
            <a:r>
              <a:rPr lang="el-GR" dirty="0"/>
              <a:t>. Του Ελύτη. Δεν είστε Ελύτης, ούτε θέλετε να γίνετε λογοτέχνες και να διαπρέψετε στον χώρο. Θέλετε απλώς να γράψετε ένα βιβλίο και κατά προτίμηση και επιλογή, μια αυτοβιογραφία. Νομίζω αν και δεν είμαι απόλυτα σίγουρος πως κανένας δεν έβαλε τέτοιες εκφράσεις σε τέτοια βιβλία. Δεν έχουν καμία θέση εκεί. Γι’ αυτό. Άρα, μην το κάνεις και συ. Δεν χρειάζεται.</a:t>
            </a:r>
            <a:endParaRPr lang="de-DE" dirty="0"/>
          </a:p>
        </p:txBody>
      </p:sp>
    </p:spTree>
    <p:extLst>
      <p:ext uri="{BB962C8B-B14F-4D97-AF65-F5344CB8AC3E}">
        <p14:creationId xmlns:p14="http://schemas.microsoft.com/office/powerpoint/2010/main" val="2940058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E25934-5244-86B1-9310-7DEE9E896F73}"/>
              </a:ext>
            </a:extLst>
          </p:cNvPr>
          <p:cNvSpPr>
            <a:spLocks noGrp="1"/>
          </p:cNvSpPr>
          <p:nvPr>
            <p:ph type="ctrTitle"/>
          </p:nvPr>
        </p:nvSpPr>
        <p:spPr/>
        <p:txBody>
          <a:bodyPr/>
          <a:lstStyle/>
          <a:p>
            <a:pPr algn="ctr"/>
            <a:r>
              <a:rPr lang="el-GR" sz="4000" dirty="0"/>
              <a:t>Κανόνας / συμβουλή </a:t>
            </a:r>
            <a:r>
              <a:rPr lang="el-GR" dirty="0"/>
              <a:t>19</a:t>
            </a:r>
            <a:endParaRPr lang="de-DE" dirty="0"/>
          </a:p>
        </p:txBody>
      </p:sp>
      <p:sp>
        <p:nvSpPr>
          <p:cNvPr id="3" name="Untertitel 2">
            <a:extLst>
              <a:ext uri="{FF2B5EF4-FFF2-40B4-BE49-F238E27FC236}">
                <a16:creationId xmlns:a16="http://schemas.microsoft.com/office/drawing/2014/main" id="{C5675690-C276-ACE3-3C8A-54D2C4348C85}"/>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Μην ψάχνεις λογοτεχνικές ή ποιητικές προτάσεις</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734721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156549-4D5B-B483-93E5-5B1E8956762A}"/>
              </a:ext>
            </a:extLst>
          </p:cNvPr>
          <p:cNvSpPr>
            <a:spLocks noGrp="1"/>
          </p:cNvSpPr>
          <p:nvPr>
            <p:ph type="title"/>
          </p:nvPr>
        </p:nvSpPr>
        <p:spPr/>
        <p:txBody>
          <a:bodyPr/>
          <a:lstStyle/>
          <a:p>
            <a:r>
              <a:rPr lang="el-GR" dirty="0"/>
              <a:t>20. Συνώνυμα, δύσκολα ρήματα και ουσιαστικά</a:t>
            </a:r>
            <a:endParaRPr lang="de-DE" dirty="0"/>
          </a:p>
        </p:txBody>
      </p:sp>
      <p:sp>
        <p:nvSpPr>
          <p:cNvPr id="3" name="Inhaltsplatzhalter 2">
            <a:extLst>
              <a:ext uri="{FF2B5EF4-FFF2-40B4-BE49-F238E27FC236}">
                <a16:creationId xmlns:a16="http://schemas.microsoft.com/office/drawing/2014/main" id="{CB127389-C553-05BD-A24C-5572E3EDC3A7}"/>
              </a:ext>
            </a:extLst>
          </p:cNvPr>
          <p:cNvSpPr>
            <a:spLocks noGrp="1"/>
          </p:cNvSpPr>
          <p:nvPr>
            <p:ph idx="1"/>
          </p:nvPr>
        </p:nvSpPr>
        <p:spPr/>
        <p:txBody>
          <a:bodyPr/>
          <a:lstStyle/>
          <a:p>
            <a:pPr marL="0" indent="0">
              <a:buNone/>
            </a:pPr>
            <a:r>
              <a:rPr lang="el-GR" dirty="0"/>
              <a:t>Λογοτεχνία δε σημαίνει μόνο δύσκολα ρήματα, ουσιαστικά και συνώνυμα. Ακόμα και αν έχεις τη διάθεση ν’ ανατρέξεις σε λεξικά και να τα βρεις κινδυνεύεις να τα χρησιμοποιήσεις εκεί που δεν πρέπει. Μπορεί να μιλάμε για μια συνώνυμη λέξη αλλά η χρήση της να είναι διαφορετική. Και αυτό κάποια στιγμή θα φανεί και αμέσως θα πεταχτεί το βιβλίο στα σκουπίδια. Εκτός αυτού το ένα και μοναδικό βιβλίο που θέλεις να γράψεις δεν αποτελεί για σένα επίδειξη γνώσεων. Απευθύνεσαι στο πολύ κοινό και στον απλό αναγνώστη. Αυτούς μπορείς να τους κερδίσεις μόνο γράφοντας απλά.</a:t>
            </a:r>
            <a:endParaRPr lang="de-DE" dirty="0"/>
          </a:p>
        </p:txBody>
      </p:sp>
    </p:spTree>
    <p:extLst>
      <p:ext uri="{BB962C8B-B14F-4D97-AF65-F5344CB8AC3E}">
        <p14:creationId xmlns:p14="http://schemas.microsoft.com/office/powerpoint/2010/main" val="8491354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33BCD8-CA40-595D-1F11-B603D471E760}"/>
              </a:ext>
            </a:extLst>
          </p:cNvPr>
          <p:cNvSpPr>
            <a:spLocks noGrp="1"/>
          </p:cNvSpPr>
          <p:nvPr>
            <p:ph type="ctrTitle"/>
          </p:nvPr>
        </p:nvSpPr>
        <p:spPr/>
        <p:txBody>
          <a:bodyPr/>
          <a:lstStyle/>
          <a:p>
            <a:pPr algn="ctr"/>
            <a:r>
              <a:rPr lang="el-GR" sz="4000" dirty="0"/>
              <a:t>Κανόνας / συμβουλή </a:t>
            </a:r>
            <a:r>
              <a:rPr lang="el-GR" dirty="0"/>
              <a:t>20</a:t>
            </a:r>
            <a:endParaRPr lang="de-DE" dirty="0"/>
          </a:p>
        </p:txBody>
      </p:sp>
      <p:sp>
        <p:nvSpPr>
          <p:cNvPr id="3" name="Untertitel 2">
            <a:extLst>
              <a:ext uri="{FF2B5EF4-FFF2-40B4-BE49-F238E27FC236}">
                <a16:creationId xmlns:a16="http://schemas.microsoft.com/office/drawing/2014/main" id="{3A58EEAE-C51A-48A5-D850-C0894B2554F0}"/>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Απόφυγε δύσκολα ρήματα, ουσιαστικά και συνώνυμα όπως ο διάολος το λιβάνι</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9670039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80D0C5-47D8-B6DB-7C14-62C41A707C94}"/>
              </a:ext>
            </a:extLst>
          </p:cNvPr>
          <p:cNvSpPr>
            <a:spLocks noGrp="1"/>
          </p:cNvSpPr>
          <p:nvPr>
            <p:ph type="title"/>
          </p:nvPr>
        </p:nvSpPr>
        <p:spPr/>
        <p:txBody>
          <a:bodyPr/>
          <a:lstStyle/>
          <a:p>
            <a:r>
              <a:rPr lang="el-GR" dirty="0"/>
              <a:t>21. Όχι στην αντιγραφή (</a:t>
            </a:r>
            <a:r>
              <a:rPr lang="el-GR" dirty="0" err="1"/>
              <a:t>don't</a:t>
            </a:r>
            <a:r>
              <a:rPr lang="el-GR" dirty="0"/>
              <a:t> </a:t>
            </a:r>
            <a:r>
              <a:rPr lang="el-GR" dirty="0" err="1"/>
              <a:t>copy</a:t>
            </a:r>
            <a:r>
              <a:rPr lang="el-GR" dirty="0"/>
              <a:t>)</a:t>
            </a:r>
            <a:endParaRPr lang="de-DE" dirty="0"/>
          </a:p>
        </p:txBody>
      </p:sp>
      <p:sp>
        <p:nvSpPr>
          <p:cNvPr id="3" name="Inhaltsplatzhalter 2">
            <a:extLst>
              <a:ext uri="{FF2B5EF4-FFF2-40B4-BE49-F238E27FC236}">
                <a16:creationId xmlns:a16="http://schemas.microsoft.com/office/drawing/2014/main" id="{E7871CDD-8153-BDD6-764B-965537C21CA0}"/>
              </a:ext>
            </a:extLst>
          </p:cNvPr>
          <p:cNvSpPr>
            <a:spLocks noGrp="1"/>
          </p:cNvSpPr>
          <p:nvPr>
            <p:ph idx="1"/>
          </p:nvPr>
        </p:nvSpPr>
        <p:spPr/>
        <p:txBody>
          <a:bodyPr/>
          <a:lstStyle/>
          <a:p>
            <a:pPr marL="0" indent="0">
              <a:buNone/>
            </a:pPr>
            <a:r>
              <a:rPr lang="el-GR" dirty="0"/>
              <a:t>Να είστε αυθεντικοί και να μην αντιγράφετε. Η λογοκλοπή κάποια στιγμή θα φανεί και θα σας συντρίψει. Άλλωστε αυτό που θέλουμε να δούμε όλοι μας είναι κάτι γνήσιο. Τη δική σας στάση ζωής και όχι κάτι που έχουμε δει και κάπου αλλού.</a:t>
            </a:r>
            <a:endParaRPr lang="de-DE" dirty="0"/>
          </a:p>
        </p:txBody>
      </p:sp>
    </p:spTree>
    <p:extLst>
      <p:ext uri="{BB962C8B-B14F-4D97-AF65-F5344CB8AC3E}">
        <p14:creationId xmlns:p14="http://schemas.microsoft.com/office/powerpoint/2010/main" val="11053232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2A00F-5C89-2FE3-1C52-F3AB15BB6EDC}"/>
              </a:ext>
            </a:extLst>
          </p:cNvPr>
          <p:cNvSpPr>
            <a:spLocks noGrp="1"/>
          </p:cNvSpPr>
          <p:nvPr>
            <p:ph type="ctrTitle"/>
          </p:nvPr>
        </p:nvSpPr>
        <p:spPr/>
        <p:txBody>
          <a:bodyPr/>
          <a:lstStyle/>
          <a:p>
            <a:pPr algn="ctr"/>
            <a:r>
              <a:rPr lang="el-GR" sz="4000" dirty="0"/>
              <a:t>Κανόνας / συμβουλή </a:t>
            </a:r>
            <a:r>
              <a:rPr lang="el-GR" dirty="0"/>
              <a:t>21</a:t>
            </a:r>
            <a:endParaRPr lang="de-DE" dirty="0"/>
          </a:p>
        </p:txBody>
      </p:sp>
      <p:sp>
        <p:nvSpPr>
          <p:cNvPr id="3" name="Untertitel 2">
            <a:extLst>
              <a:ext uri="{FF2B5EF4-FFF2-40B4-BE49-F238E27FC236}">
                <a16:creationId xmlns:a16="http://schemas.microsoft.com/office/drawing/2014/main" id="{A715D6A2-AA75-D005-E66F-17037CD6FC25}"/>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Ποτέ μην αντιγράφεις. Θαύμαζε αλλά μην αντιγράφεις</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559793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055347-DA98-C24C-122D-219405FE8AF5}"/>
              </a:ext>
            </a:extLst>
          </p:cNvPr>
          <p:cNvSpPr>
            <a:spLocks noGrp="1"/>
          </p:cNvSpPr>
          <p:nvPr>
            <p:ph type="title"/>
          </p:nvPr>
        </p:nvSpPr>
        <p:spPr/>
        <p:txBody>
          <a:bodyPr/>
          <a:lstStyle/>
          <a:p>
            <a:r>
              <a:rPr lang="el-GR" dirty="0"/>
              <a:t>22. 1.000 λόγοι</a:t>
            </a:r>
            <a:endParaRPr lang="de-DE" dirty="0"/>
          </a:p>
        </p:txBody>
      </p:sp>
      <p:sp>
        <p:nvSpPr>
          <p:cNvPr id="3" name="Inhaltsplatzhalter 2">
            <a:extLst>
              <a:ext uri="{FF2B5EF4-FFF2-40B4-BE49-F238E27FC236}">
                <a16:creationId xmlns:a16="http://schemas.microsoft.com/office/drawing/2014/main" id="{2B2D597A-0A5F-4B10-3EC2-374D2E9528D0}"/>
              </a:ext>
            </a:extLst>
          </p:cNvPr>
          <p:cNvSpPr>
            <a:spLocks noGrp="1"/>
          </p:cNvSpPr>
          <p:nvPr>
            <p:ph idx="1"/>
          </p:nvPr>
        </p:nvSpPr>
        <p:spPr/>
        <p:txBody>
          <a:bodyPr/>
          <a:lstStyle/>
          <a:p>
            <a:pPr marL="0" indent="0">
              <a:buNone/>
            </a:pPr>
            <a:r>
              <a:rPr lang="el-GR" dirty="0"/>
              <a:t>Υπάρχουν 1.000 λόγοι για να μη γράψεις κι άλλοι τόσοι για να το κάνεις. Σπάσε τους μύθους τύπου, ‘δεν μπορώ’ ‘δεν ξέρω’ ‘δεν έχω χρόνο’. Οπωσδήποτε υπάρχουν αυτοί οι λίγοι, ο ένας στο 1.000.000, που δεν χρειάζεται να μάθουν τίποτα. Είναι μετρημένοι στα δάχτυλα. Όλοι οι υπόλοιποι, όμως, μαθαίνουν και η γραφή ενός βιβλίου είναι κάτι που μαθαίνετε. Άρα δεν ισχύει το ‘δεν ξέρω’ ή ‘δεν μπορώ’ και η απάντηση είναι μπορείς να μάθεις. Το θέμα είναι αν το θέλεις. Ο χρόνος; Πάντα βρίσκεις χρόνο. Αν όντως το θες θα βρεις και τον χρόνο να το κάνεις. Μια, δυο, τρεις φορές τη βδομάδα και για μια, δυο, τρεις ώρες κάθε φορά; Δεν έχει σημασία. Αυτό, όμως, που έχει σημασία είναι να κρατήσεις πιστά αυτό το ωράριο. </a:t>
            </a:r>
            <a:endParaRPr lang="de-DE" dirty="0"/>
          </a:p>
        </p:txBody>
      </p:sp>
    </p:spTree>
    <p:extLst>
      <p:ext uri="{BB962C8B-B14F-4D97-AF65-F5344CB8AC3E}">
        <p14:creationId xmlns:p14="http://schemas.microsoft.com/office/powerpoint/2010/main" val="165565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1F9C9-FC4E-DE7C-EE57-D33ABDA02E46}"/>
              </a:ext>
            </a:extLst>
          </p:cNvPr>
          <p:cNvSpPr>
            <a:spLocks noGrp="1"/>
          </p:cNvSpPr>
          <p:nvPr>
            <p:ph type="title"/>
          </p:nvPr>
        </p:nvSpPr>
        <p:spPr/>
        <p:txBody>
          <a:bodyPr/>
          <a:lstStyle/>
          <a:p>
            <a:r>
              <a:rPr lang="el-GR" dirty="0"/>
              <a:t>Μα, γίνεται;</a:t>
            </a:r>
            <a:endParaRPr lang="de-DE" dirty="0"/>
          </a:p>
        </p:txBody>
      </p:sp>
      <p:sp>
        <p:nvSpPr>
          <p:cNvPr id="3" name="Textplatzhalter 2">
            <a:extLst>
              <a:ext uri="{FF2B5EF4-FFF2-40B4-BE49-F238E27FC236}">
                <a16:creationId xmlns:a16="http://schemas.microsoft.com/office/drawing/2014/main" id="{4EEAD347-026E-EE92-82D9-7D6C90CFD270}"/>
              </a:ext>
            </a:extLst>
          </p:cNvPr>
          <p:cNvSpPr>
            <a:spLocks noGrp="1"/>
          </p:cNvSpPr>
          <p:nvPr>
            <p:ph type="body" idx="1"/>
          </p:nvPr>
        </p:nvSpPr>
        <p:spPr/>
        <p:txBody>
          <a:bodyPr/>
          <a:lstStyle/>
          <a:p>
            <a:pPr algn="ctr"/>
            <a:r>
              <a:rPr lang="el-GR" dirty="0"/>
              <a:t>Φυσικά! Είστε έτοιμοι; </a:t>
            </a:r>
          </a:p>
        </p:txBody>
      </p:sp>
    </p:spTree>
    <p:extLst>
      <p:ext uri="{BB962C8B-B14F-4D97-AF65-F5344CB8AC3E}">
        <p14:creationId xmlns:p14="http://schemas.microsoft.com/office/powerpoint/2010/main" val="14994863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80FB4-373D-1294-A457-7EBEBDB2253B}"/>
              </a:ext>
            </a:extLst>
          </p:cNvPr>
          <p:cNvSpPr>
            <a:spLocks noGrp="1"/>
          </p:cNvSpPr>
          <p:nvPr>
            <p:ph type="ctrTitle"/>
          </p:nvPr>
        </p:nvSpPr>
        <p:spPr/>
        <p:txBody>
          <a:bodyPr/>
          <a:lstStyle/>
          <a:p>
            <a:pPr algn="ctr"/>
            <a:r>
              <a:rPr lang="el-GR" sz="4000" dirty="0"/>
              <a:t>Κανόνας / συμβουλή </a:t>
            </a:r>
            <a:r>
              <a:rPr lang="el-GR" dirty="0"/>
              <a:t>22</a:t>
            </a:r>
            <a:endParaRPr lang="de-DE" dirty="0"/>
          </a:p>
        </p:txBody>
      </p:sp>
      <p:sp>
        <p:nvSpPr>
          <p:cNvPr id="3" name="Untertitel 2">
            <a:extLst>
              <a:ext uri="{FF2B5EF4-FFF2-40B4-BE49-F238E27FC236}">
                <a16:creationId xmlns:a16="http://schemas.microsoft.com/office/drawing/2014/main" id="{BD3E242C-4788-F2A8-7B0B-A726B1555F9A}"/>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Προσπάθησε ν’ αποφύγεις τις δικαιολογίες που σε κρατούν μακριά </a:t>
            </a:r>
          </a:p>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από το γράψιμο</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6941083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DAFD6-9139-E62E-C3FD-5E254029329C}"/>
              </a:ext>
            </a:extLst>
          </p:cNvPr>
          <p:cNvSpPr>
            <a:spLocks noGrp="1"/>
          </p:cNvSpPr>
          <p:nvPr>
            <p:ph type="title"/>
          </p:nvPr>
        </p:nvSpPr>
        <p:spPr/>
        <p:txBody>
          <a:bodyPr/>
          <a:lstStyle/>
          <a:p>
            <a:r>
              <a:rPr lang="el-GR" dirty="0"/>
              <a:t>23. Η μαγική λέξη τέλος</a:t>
            </a:r>
            <a:endParaRPr lang="de-DE" dirty="0"/>
          </a:p>
        </p:txBody>
      </p:sp>
      <p:sp>
        <p:nvSpPr>
          <p:cNvPr id="3" name="Inhaltsplatzhalter 2">
            <a:extLst>
              <a:ext uri="{FF2B5EF4-FFF2-40B4-BE49-F238E27FC236}">
                <a16:creationId xmlns:a16="http://schemas.microsoft.com/office/drawing/2014/main" id="{2DC1B954-C38E-5271-4A40-E77511BE88F7}"/>
              </a:ext>
            </a:extLst>
          </p:cNvPr>
          <p:cNvSpPr>
            <a:spLocks noGrp="1"/>
          </p:cNvSpPr>
          <p:nvPr>
            <p:ph idx="1"/>
          </p:nvPr>
        </p:nvSpPr>
        <p:spPr/>
        <p:txBody>
          <a:bodyPr/>
          <a:lstStyle/>
          <a:p>
            <a:pPr marL="0" indent="0">
              <a:buNone/>
            </a:pPr>
            <a:r>
              <a:rPr lang="el-GR" dirty="0"/>
              <a:t>Ο </a:t>
            </a:r>
            <a:r>
              <a:rPr lang="el-GR" dirty="0" err="1"/>
              <a:t>Χεμινγκγουέι</a:t>
            </a:r>
            <a:r>
              <a:rPr lang="el-GR" dirty="0"/>
              <a:t> έλεγε ότι σημασία έχει το πρώτο σου βιβλίο να το τελειώσεις. Πολλοί από εμάς χανόμαστε κάπου στη μέση και οι περισσότεροι τα παρατάνε. Λάθος. Αλήθεια δεν είναι εύκολο να γράψεις ένα βιβλίο αλλά χρειάζεται πρώτα απ’ όλα υπομονή. Και φυσικά πολλή και συνεχόμενη δουλειά! Κι όταν φτάνουμε σ’ αυτή τη μαγική λέξη «τέλος», τελειώσαμε; Όχι. Πρέπει να το αφήσεις λίγες μέρες στην άκρη και μετά να το ξαναδιαβάσεις ως αναγνώστης. Δύσκολο; Πολύ αλλά πρέπει. Όσο γίνεται δηλαδή.</a:t>
            </a:r>
            <a:endParaRPr lang="de-DE" dirty="0"/>
          </a:p>
        </p:txBody>
      </p:sp>
    </p:spTree>
    <p:extLst>
      <p:ext uri="{BB962C8B-B14F-4D97-AF65-F5344CB8AC3E}">
        <p14:creationId xmlns:p14="http://schemas.microsoft.com/office/powerpoint/2010/main" val="28598759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4AF752-14D8-4C8B-1F25-CB07ACB29BC8}"/>
              </a:ext>
            </a:extLst>
          </p:cNvPr>
          <p:cNvSpPr>
            <a:spLocks noGrp="1"/>
          </p:cNvSpPr>
          <p:nvPr>
            <p:ph type="ctrTitle"/>
          </p:nvPr>
        </p:nvSpPr>
        <p:spPr/>
        <p:txBody>
          <a:bodyPr/>
          <a:lstStyle/>
          <a:p>
            <a:pPr algn="ctr"/>
            <a:r>
              <a:rPr lang="el-GR" sz="4000" dirty="0"/>
              <a:t>Κανόνας / συμβουλή </a:t>
            </a:r>
            <a:r>
              <a:rPr lang="el-GR" dirty="0"/>
              <a:t>23</a:t>
            </a:r>
            <a:endParaRPr lang="de-DE" dirty="0"/>
          </a:p>
        </p:txBody>
      </p:sp>
      <p:sp>
        <p:nvSpPr>
          <p:cNvPr id="3" name="Untertitel 2">
            <a:extLst>
              <a:ext uri="{FF2B5EF4-FFF2-40B4-BE49-F238E27FC236}">
                <a16:creationId xmlns:a16="http://schemas.microsoft.com/office/drawing/2014/main" id="{E489A44A-FD59-5D64-A77B-A18479C60405}"/>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Πρέπει ν’ αρχίσεις και να τελειώσεις το βιβλίο που έχεις στο μυαλό σου.</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0102635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9FA523-C436-F6F5-B8F9-367C8E0C646C}"/>
              </a:ext>
            </a:extLst>
          </p:cNvPr>
          <p:cNvSpPr>
            <a:spLocks noGrp="1"/>
          </p:cNvSpPr>
          <p:nvPr>
            <p:ph type="title"/>
          </p:nvPr>
        </p:nvSpPr>
        <p:spPr/>
        <p:txBody>
          <a:bodyPr/>
          <a:lstStyle/>
          <a:p>
            <a:r>
              <a:rPr lang="el-GR" dirty="0"/>
              <a:t>24. Τελευταία συμβουλή. Επιμέλεια.</a:t>
            </a:r>
            <a:endParaRPr lang="de-DE" dirty="0"/>
          </a:p>
        </p:txBody>
      </p:sp>
      <p:sp>
        <p:nvSpPr>
          <p:cNvPr id="3" name="Inhaltsplatzhalter 2">
            <a:extLst>
              <a:ext uri="{FF2B5EF4-FFF2-40B4-BE49-F238E27FC236}">
                <a16:creationId xmlns:a16="http://schemas.microsoft.com/office/drawing/2014/main" id="{A7925E9E-14B4-3585-C530-94793F1980E1}"/>
              </a:ext>
            </a:extLst>
          </p:cNvPr>
          <p:cNvSpPr>
            <a:spLocks noGrp="1"/>
          </p:cNvSpPr>
          <p:nvPr>
            <p:ph idx="1"/>
          </p:nvPr>
        </p:nvSpPr>
        <p:spPr/>
        <p:txBody>
          <a:bodyPr/>
          <a:lstStyle/>
          <a:p>
            <a:pPr marL="0" indent="0">
              <a:buNone/>
            </a:pPr>
            <a:r>
              <a:rPr lang="el-GR" dirty="0"/>
              <a:t>Πρέπει να επιμεληθείς το έργο σου. Και για να το καταφέρεις όσο γίνονται πιο καλά, θα πρέπει να το διαβάσεις ως αναγνώστης. Μόνο έτσι μπορείς να το κάνεις και είναι δύσκολο. Ποιος είπε ότι η συγγραφή ενός βιβλίου δεν έχει δυσκολίες; Θα πρέπει να εντοπίσεις ορθογραφικά, συντακτικά και γραμματικά λάθη και να κάνεις και επιμέλεια περιεχομένου. Κάπου ίσως χρειαστεί να προσθέσεις κάτι ή κάπου αλλού ν’ αφαιρέσεις κάτι άλλο. Τότε θα το αποφασίσεις και, ναι, τότε και μόνο τότε, θα έχει τελειώσει το βιβλίο σου.</a:t>
            </a:r>
            <a:endParaRPr lang="de-DE" dirty="0"/>
          </a:p>
        </p:txBody>
      </p:sp>
    </p:spTree>
    <p:extLst>
      <p:ext uri="{BB962C8B-B14F-4D97-AF65-F5344CB8AC3E}">
        <p14:creationId xmlns:p14="http://schemas.microsoft.com/office/powerpoint/2010/main" val="4016445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42D392-D4A5-3EC5-DD16-16C367BEEC81}"/>
              </a:ext>
            </a:extLst>
          </p:cNvPr>
          <p:cNvSpPr>
            <a:spLocks noGrp="1"/>
          </p:cNvSpPr>
          <p:nvPr>
            <p:ph type="ctrTitle"/>
          </p:nvPr>
        </p:nvSpPr>
        <p:spPr/>
        <p:txBody>
          <a:bodyPr/>
          <a:lstStyle/>
          <a:p>
            <a:pPr algn="ctr"/>
            <a:r>
              <a:rPr lang="el-GR" sz="4000" dirty="0"/>
              <a:t>Κανόνας / συμβουλή </a:t>
            </a:r>
            <a:r>
              <a:rPr lang="el-GR" dirty="0"/>
              <a:t>24</a:t>
            </a:r>
            <a:endParaRPr lang="de-DE" dirty="0"/>
          </a:p>
        </p:txBody>
      </p:sp>
      <p:sp>
        <p:nvSpPr>
          <p:cNvPr id="3" name="Untertitel 2">
            <a:extLst>
              <a:ext uri="{FF2B5EF4-FFF2-40B4-BE49-F238E27FC236}">
                <a16:creationId xmlns:a16="http://schemas.microsoft.com/office/drawing/2014/main" id="{A7153AA9-66B3-748F-1837-74C7E16DE919}"/>
              </a:ext>
            </a:extLst>
          </p:cNvPr>
          <p:cNvSpPr>
            <a:spLocks noGrp="1"/>
          </p:cNvSpPr>
          <p:nvPr>
            <p:ph type="subTitle" idx="1"/>
          </p:nvPr>
        </p:nvSpPr>
        <p:spPr/>
        <p:txBody>
          <a:bodyPr/>
          <a:lstStyle/>
          <a:p>
            <a:pPr algn="ctr"/>
            <a:r>
              <a:rPr lang="el-GR" sz="1800" b="1" u="sng">
                <a:effectLst/>
                <a:latin typeface="Times New Roman" panose="02020603050405020304" pitchFamily="18" charset="0"/>
                <a:ea typeface="Calibri" panose="020F0502020204030204" pitchFamily="34" charset="0"/>
              </a:rPr>
              <a:t>Μισή δουλειά είναι γράφω ένα βιβλίο και άλλη μισή, το επιμελούμαι.</a:t>
            </a:r>
            <a:endParaRPr lang="de-DE" dirty="0"/>
          </a:p>
        </p:txBody>
      </p:sp>
    </p:spTree>
    <p:extLst>
      <p:ext uri="{BB962C8B-B14F-4D97-AF65-F5344CB8AC3E}">
        <p14:creationId xmlns:p14="http://schemas.microsoft.com/office/powerpoint/2010/main" val="41135695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350CD48F-7782-10A6-4BE4-B1142A649F71}"/>
              </a:ext>
            </a:extLst>
          </p:cNvPr>
          <p:cNvSpPr txBox="1"/>
          <p:nvPr/>
        </p:nvSpPr>
        <p:spPr>
          <a:xfrm>
            <a:off x="3049398" y="2415435"/>
            <a:ext cx="6098796" cy="1754326"/>
          </a:xfrm>
          <a:prstGeom prst="rect">
            <a:avLst/>
          </a:prstGeom>
          <a:noFill/>
        </p:spPr>
        <p:txBody>
          <a:bodyPr wrap="square">
            <a:spAutoFit/>
          </a:bodyPr>
          <a:lstStyle/>
          <a:p>
            <a:r>
              <a:rPr lang="el-GR" dirty="0"/>
              <a:t>Απαγορεύεται η οποιαδήποτε αναδημοσίευσή του αλλά ούτε και η αναπαραγωγή του με οποιονδήποτε τρόπο και σε οποιονδήποτε χώρο. Ούτε τμήματα αυτού, ούτε περίληψη του πρωτότυπου ή και μετάφραση ή άλλη  διασκευή, χωρίς τη γραπτή άδεια του δημιουργού, </a:t>
            </a:r>
            <a:r>
              <a:rPr kumimoji="0" lang="el-GR" sz="1800" b="0" i="0" u="none" strike="noStrike" kern="1200" cap="none" spc="0" normalizeH="0" baseline="0" noProof="0" dirty="0">
                <a:ln>
                  <a:noFill/>
                </a:ln>
                <a:solidFill>
                  <a:prstClr val="black"/>
                </a:solidFill>
                <a:effectLst/>
                <a:uLnTx/>
                <a:uFillTx/>
                <a:latin typeface="Calibri" panose="020F0502020204030204"/>
                <a:ea typeface="+mn-ea"/>
                <a:cs typeface="+mn-cs"/>
              </a:rPr>
              <a:t>σύμφωνα με τον Ν. 2121/1993. </a:t>
            </a:r>
            <a:endParaRPr lang="el-GR" dirty="0"/>
          </a:p>
        </p:txBody>
      </p:sp>
    </p:spTree>
    <p:extLst>
      <p:ext uri="{BB962C8B-B14F-4D97-AF65-F5344CB8AC3E}">
        <p14:creationId xmlns:p14="http://schemas.microsoft.com/office/powerpoint/2010/main" val="140646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4C60D-943E-A03B-8AA7-84D587FBEF04}"/>
              </a:ext>
            </a:extLst>
          </p:cNvPr>
          <p:cNvSpPr>
            <a:spLocks noGrp="1"/>
          </p:cNvSpPr>
          <p:nvPr>
            <p:ph type="title"/>
          </p:nvPr>
        </p:nvSpPr>
        <p:spPr/>
        <p:txBody>
          <a:bodyPr/>
          <a:lstStyle/>
          <a:p>
            <a:pPr algn="ctr"/>
            <a:r>
              <a:rPr lang="el-GR" b="1" dirty="0"/>
              <a:t>ΞΕΚΙΝΑΜΕ</a:t>
            </a:r>
            <a:endParaRPr lang="de-DE" b="1" dirty="0"/>
          </a:p>
        </p:txBody>
      </p:sp>
    </p:spTree>
    <p:extLst>
      <p:ext uri="{BB962C8B-B14F-4D97-AF65-F5344CB8AC3E}">
        <p14:creationId xmlns:p14="http://schemas.microsoft.com/office/powerpoint/2010/main" val="317899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3AFA2F-E365-AA63-01D4-1B0941FFE028}"/>
              </a:ext>
            </a:extLst>
          </p:cNvPr>
          <p:cNvSpPr>
            <a:spLocks noGrp="1"/>
          </p:cNvSpPr>
          <p:nvPr>
            <p:ph type="title"/>
          </p:nvPr>
        </p:nvSpPr>
        <p:spPr/>
        <p:txBody>
          <a:bodyPr/>
          <a:lstStyle/>
          <a:p>
            <a:r>
              <a:rPr lang="el-GR" dirty="0"/>
              <a:t>1. Μαγικό ραβδάκι</a:t>
            </a:r>
            <a:endParaRPr lang="de-DE" dirty="0"/>
          </a:p>
        </p:txBody>
      </p:sp>
      <p:sp>
        <p:nvSpPr>
          <p:cNvPr id="3" name="Inhaltsplatzhalter 2">
            <a:extLst>
              <a:ext uri="{FF2B5EF4-FFF2-40B4-BE49-F238E27FC236}">
                <a16:creationId xmlns:a16="http://schemas.microsoft.com/office/drawing/2014/main" id="{C6407BD7-4489-FF78-1740-3D8B980FB0B4}"/>
              </a:ext>
            </a:extLst>
          </p:cNvPr>
          <p:cNvSpPr>
            <a:spLocks noGrp="1"/>
          </p:cNvSpPr>
          <p:nvPr>
            <p:ph idx="1"/>
          </p:nvPr>
        </p:nvSpPr>
        <p:spPr/>
        <p:txBody>
          <a:bodyPr/>
          <a:lstStyle/>
          <a:p>
            <a:pPr marL="0" indent="0">
              <a:buNone/>
            </a:pPr>
            <a:r>
              <a:rPr lang="el-GR" sz="1800" dirty="0">
                <a:effectLst/>
                <a:latin typeface="Times New Roman" panose="02020603050405020304" pitchFamily="18" charset="0"/>
                <a:ea typeface="Calibri" panose="020F0502020204030204" pitchFamily="34" charset="0"/>
              </a:rPr>
              <a:t>Δεν θέλω να σας το χαλάσω αλλά δεν γίνεται αλλιώς. Δεν υπάρχει μαγικό ραβδάκι ούτε και κάποιο μυστικό επιτυχίας. Υπάρχουν απλώς κάποιες τεχνικές και οπωσδήποτε χρειάζεται πολλή τύχη. Αυτό μόνο; Σίγουρα όχι. Πολλή μα πάρα πολλή δουλειά. Γράψιμο και διάβασμα. Συνεχώς. Είσαι διατεθειμένη/διατεθειμένος να το κάνεις; Μόνο τότε συνέχισε.</a:t>
            </a:r>
            <a:endParaRPr lang="de-DE" dirty="0"/>
          </a:p>
        </p:txBody>
      </p:sp>
    </p:spTree>
    <p:extLst>
      <p:ext uri="{BB962C8B-B14F-4D97-AF65-F5344CB8AC3E}">
        <p14:creationId xmlns:p14="http://schemas.microsoft.com/office/powerpoint/2010/main" val="500008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44A137-A92B-2F83-C1E0-989A64F0B732}"/>
              </a:ext>
            </a:extLst>
          </p:cNvPr>
          <p:cNvSpPr>
            <a:spLocks noGrp="1"/>
          </p:cNvSpPr>
          <p:nvPr>
            <p:ph type="ctrTitle"/>
          </p:nvPr>
        </p:nvSpPr>
        <p:spPr/>
        <p:txBody>
          <a:bodyPr/>
          <a:lstStyle/>
          <a:p>
            <a:pPr algn="ctr"/>
            <a:r>
              <a:rPr lang="el-GR" sz="4000" dirty="0"/>
              <a:t>Κανόνας / συμβουλή </a:t>
            </a:r>
            <a:r>
              <a:rPr lang="el-GR" dirty="0"/>
              <a:t>1</a:t>
            </a:r>
            <a:endParaRPr lang="de-DE" dirty="0"/>
          </a:p>
        </p:txBody>
      </p:sp>
      <p:sp>
        <p:nvSpPr>
          <p:cNvPr id="3" name="Untertitel 2">
            <a:extLst>
              <a:ext uri="{FF2B5EF4-FFF2-40B4-BE49-F238E27FC236}">
                <a16:creationId xmlns:a16="http://schemas.microsoft.com/office/drawing/2014/main" id="{E0412B00-65B4-468A-1967-FEE1D1E4487C}"/>
              </a:ext>
            </a:extLst>
          </p:cNvPr>
          <p:cNvSpPr>
            <a:spLocks noGrp="1"/>
          </p:cNvSpPr>
          <p:nvPr>
            <p:ph type="subTitle" idx="1"/>
          </p:nvPr>
        </p:nvSpPr>
        <p:spPr/>
        <p:txBody>
          <a:bodyPr/>
          <a:lstStyle/>
          <a:p>
            <a:pPr algn="ctr"/>
            <a:r>
              <a:rPr lang="el-GR" sz="1800" b="1" u="sng" dirty="0">
                <a:effectLst/>
                <a:latin typeface="Times New Roman" panose="02020603050405020304" pitchFamily="18" charset="0"/>
                <a:ea typeface="Calibri" panose="020F0502020204030204" pitchFamily="34" charset="0"/>
                <a:cs typeface="Arial" panose="020B0604020202020204" pitchFamily="34" charset="0"/>
              </a:rPr>
              <a:t>Δεν υπάρχει συνταγή επιτυχίας μόνο γνώσεις και πολλή δουλειά</a:t>
            </a:r>
            <a:endParaRPr lang="de-DE" sz="1800" dirty="0">
              <a:effectLst/>
              <a:latin typeface="Calibri" panose="020F0502020204030204" pitchFamily="34" charset="0"/>
              <a:ea typeface="Calibri" panose="020F050202020403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29494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D3AA7A-A704-883C-007F-9F45A5BE1E1A}"/>
              </a:ext>
            </a:extLst>
          </p:cNvPr>
          <p:cNvSpPr>
            <a:spLocks noGrp="1"/>
          </p:cNvSpPr>
          <p:nvPr>
            <p:ph type="title"/>
          </p:nvPr>
        </p:nvSpPr>
        <p:spPr/>
        <p:txBody>
          <a:bodyPr/>
          <a:lstStyle/>
          <a:p>
            <a:r>
              <a:rPr lang="el-GR" dirty="0"/>
              <a:t>2. Γράψε απλά</a:t>
            </a:r>
            <a:endParaRPr lang="de-DE" dirty="0"/>
          </a:p>
        </p:txBody>
      </p:sp>
      <p:sp>
        <p:nvSpPr>
          <p:cNvPr id="3" name="Inhaltsplatzhalter 2">
            <a:extLst>
              <a:ext uri="{FF2B5EF4-FFF2-40B4-BE49-F238E27FC236}">
                <a16:creationId xmlns:a16="http://schemas.microsoft.com/office/drawing/2014/main" id="{F6287B42-876D-FDB5-42C3-0C082AE536C7}"/>
              </a:ext>
            </a:extLst>
          </p:cNvPr>
          <p:cNvSpPr>
            <a:spLocks noGrp="1"/>
          </p:cNvSpPr>
          <p:nvPr>
            <p:ph idx="1"/>
          </p:nvPr>
        </p:nvSpPr>
        <p:spPr/>
        <p:txBody>
          <a:bodyPr/>
          <a:lstStyle/>
          <a:p>
            <a:pPr marL="0" indent="0">
              <a:buNone/>
            </a:pPr>
            <a:r>
              <a:rPr lang="el-GR" sz="1800" dirty="0">
                <a:effectLst/>
                <a:latin typeface="Times New Roman" panose="02020603050405020304" pitchFamily="18" charset="0"/>
                <a:ea typeface="Calibri" panose="020F0502020204030204" pitchFamily="34" charset="0"/>
              </a:rPr>
              <a:t>Το μεγάλο λάθος που κάνουμε όλοι όταν ξεκινούμε να γράφουμε είναι ότι, γράφοντας δύσκολες λέξεις, γινόμαστε αυτομάτως συγγραφείς. Όχι. Όχι. Όχι. Κατηγορηματικά, όχι. Γράψε απλά! Τελεία και παύλα. Γιατί; Γιατί αυτό είσαι εσύ. Γράψε όπως μιλάς. Τόσο απλά. Γιατί θα πρέπει να γράφεις διαφορετικά από το π</a:t>
            </a:r>
            <a:r>
              <a:rPr lang="el-GR" dirty="0">
                <a:latin typeface="Times New Roman" panose="02020603050405020304" pitchFamily="18" charset="0"/>
                <a:ea typeface="Calibri" panose="020F0502020204030204" pitchFamily="34" charset="0"/>
              </a:rPr>
              <a:t>ω</a:t>
            </a:r>
            <a:r>
              <a:rPr lang="el-GR" sz="1800" dirty="0">
                <a:effectLst/>
                <a:latin typeface="Times New Roman" panose="02020603050405020304" pitchFamily="18" charset="0"/>
                <a:ea typeface="Calibri" panose="020F0502020204030204" pitchFamily="34" charset="0"/>
              </a:rPr>
              <a:t>ς μιλάς; Θα τα δούμε πιο αναλυτικά παρακάτω. Προς το παρόν κράτησε μόνο αυτό.</a:t>
            </a:r>
            <a:endParaRPr lang="de-DE" dirty="0"/>
          </a:p>
        </p:txBody>
      </p:sp>
    </p:spTree>
    <p:extLst>
      <p:ext uri="{BB962C8B-B14F-4D97-AF65-F5344CB8AC3E}">
        <p14:creationId xmlns:p14="http://schemas.microsoft.com/office/powerpoint/2010/main" val="1341213250"/>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0</TotalTime>
  <Words>3321</Words>
  <Application>Microsoft Office PowerPoint</Application>
  <PresentationFormat>Breitbild</PresentationFormat>
  <Paragraphs>113</Paragraphs>
  <Slides>55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55</vt:i4>
      </vt:variant>
    </vt:vector>
  </HeadingPairs>
  <TitlesOfParts>
    <vt:vector size="61" baseType="lpstr">
      <vt:lpstr>Arial</vt:lpstr>
      <vt:lpstr>Calibri</vt:lpstr>
      <vt:lpstr>Times New Roman</vt:lpstr>
      <vt:lpstr>Trebuchet MS</vt:lpstr>
      <vt:lpstr>Wingdings 3</vt:lpstr>
      <vt:lpstr>Facette</vt:lpstr>
      <vt:lpstr>Πώς γράφω ένα βιβλίο;</vt:lpstr>
      <vt:lpstr>Αλέξανδρος Ιβανίδης</vt:lpstr>
      <vt:lpstr>Θέλω να γράψω ένα βιβλίο. Γίνεται;</vt:lpstr>
      <vt:lpstr>PowerPoint-Präsentation</vt:lpstr>
      <vt:lpstr>Μα, γίνεται;</vt:lpstr>
      <vt:lpstr>ΞΕΚΙΝΑΜΕ</vt:lpstr>
      <vt:lpstr>1. Μαγικό ραβδάκι</vt:lpstr>
      <vt:lpstr>Κανόνας / συμβουλή 1</vt:lpstr>
      <vt:lpstr>2. Γράψε απλά</vt:lpstr>
      <vt:lpstr>Κανόνας / συμβουλή 2</vt:lpstr>
      <vt:lpstr>3. Δεξαμενή ιδεών. </vt:lpstr>
      <vt:lpstr>Κανόνας / συμβουλή 3</vt:lpstr>
      <vt:lpstr>4. Πρώτα νιώθεις και μετά γράφεις.</vt:lpstr>
      <vt:lpstr>Κανόνας / συμβουλή 4</vt:lpstr>
      <vt:lpstr>5. Διάβασε. Διάβασε πολύ. </vt:lpstr>
      <vt:lpstr>Κανόνας / συμβουλή 5</vt:lpstr>
      <vt:lpstr>6.Αρχή – Μέση – Τέλος.</vt:lpstr>
      <vt:lpstr>Κανόνας / συμβουλή 6</vt:lpstr>
      <vt:lpstr>7. Η Αρχή</vt:lpstr>
      <vt:lpstr>Κανόνας / συμβουλή 7</vt:lpstr>
      <vt:lpstr>8. Αυτοβιογραφία</vt:lpstr>
      <vt:lpstr>Κανόνας / συμβουλή 8</vt:lpstr>
      <vt:lpstr>9. Η αρχή μιας αυτοβιογραφίας</vt:lpstr>
      <vt:lpstr>Κανόνας / συμβουλή 9</vt:lpstr>
      <vt:lpstr>10. Η μέση</vt:lpstr>
      <vt:lpstr>Κανόνας / συμβουλή 10</vt:lpstr>
      <vt:lpstr>11. Η μέση μιας αυτοβιογραφίας</vt:lpstr>
      <vt:lpstr>Κανόνας / συμβουλή 11</vt:lpstr>
      <vt:lpstr>12. Το τέλος</vt:lpstr>
      <vt:lpstr>Κανόνας / συμβουλή 12</vt:lpstr>
      <vt:lpstr>13. Το τέλος μιας αυτοβιογραφίας</vt:lpstr>
      <vt:lpstr>Κανόνας / συμβουλή 13</vt:lpstr>
      <vt:lpstr>14. Κορυφώσεις ή αλλιώς συνδέσεις μεταξύ Αρχής – Μέσης - Τέλος</vt:lpstr>
      <vt:lpstr>Κανόνας / συμβουλή 14</vt:lpstr>
      <vt:lpstr>15. Τι σημαίνει γράφω απλά</vt:lpstr>
      <vt:lpstr>Κανόνας / συμβουλή 15</vt:lpstr>
      <vt:lpstr>16. Μεγάλες προτάσεις</vt:lpstr>
      <vt:lpstr>Κανόνας / συμβουλή 16</vt:lpstr>
      <vt:lpstr>17. Μεγάλες παραγράφους </vt:lpstr>
      <vt:lpstr>Κανόνας / συμβουλή 17 </vt:lpstr>
      <vt:lpstr>18. Επίθετα και παρομοιώσεις</vt:lpstr>
      <vt:lpstr>Κανόνας / συμβουλή 18</vt:lpstr>
      <vt:lpstr>19. Λογοτεχνικές και ποιητικές εκφράσεις</vt:lpstr>
      <vt:lpstr>Κανόνας / συμβουλή 19</vt:lpstr>
      <vt:lpstr>20. Συνώνυμα, δύσκολα ρήματα και ουσιαστικά</vt:lpstr>
      <vt:lpstr>Κανόνας / συμβουλή 20</vt:lpstr>
      <vt:lpstr>21. Όχι στην αντιγραφή (don't copy)</vt:lpstr>
      <vt:lpstr>Κανόνας / συμβουλή 21</vt:lpstr>
      <vt:lpstr>22. 1.000 λόγοι</vt:lpstr>
      <vt:lpstr>Κανόνας / συμβουλή 22</vt:lpstr>
      <vt:lpstr>23. Η μαγική λέξη τέλος</vt:lpstr>
      <vt:lpstr>Κανόνας / συμβουλή 23</vt:lpstr>
      <vt:lpstr>24. Τελευταία συμβουλή. Επιμέλεια.</vt:lpstr>
      <vt:lpstr>Κανόνας / συμβουλή 24</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Πώς γράφω ένα βιβλίο;</dc:title>
  <dc:creator>Alexandros Ivanidis</dc:creator>
  <cp:lastModifiedBy>Georgios Ivanidis</cp:lastModifiedBy>
  <cp:revision>15</cp:revision>
  <dcterms:created xsi:type="dcterms:W3CDTF">2022-11-02T10:51:16Z</dcterms:created>
  <dcterms:modified xsi:type="dcterms:W3CDTF">2023-01-24T09:12:41Z</dcterms:modified>
</cp:coreProperties>
</file>